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</p:sldMasterIdLst>
  <p:handoutMasterIdLst>
    <p:handoutMasterId r:id="rId16"/>
  </p:handoutMasterIdLst>
  <p:sldIdLst>
    <p:sldId id="265" r:id="rId3"/>
    <p:sldId id="256" r:id="rId4"/>
    <p:sldId id="260" r:id="rId5"/>
    <p:sldId id="273" r:id="rId6"/>
    <p:sldId id="257" r:id="rId7"/>
    <p:sldId id="258" r:id="rId8"/>
    <p:sldId id="261" r:id="rId9"/>
    <p:sldId id="272" r:id="rId10"/>
    <p:sldId id="264" r:id="rId11"/>
    <p:sldId id="262" r:id="rId12"/>
    <p:sldId id="263" r:id="rId13"/>
    <p:sldId id="266" r:id="rId14"/>
    <p:sldId id="271" r:id="rId15"/>
  </p:sldIdLst>
  <p:sldSz cx="9144000" cy="6858000" type="screen4x3"/>
  <p:notesSz cx="6858000" cy="91995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997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997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6EAF27-A06A-4C7D-836F-98A0F797ED44}" type="datetimeFigureOut">
              <a:rPr lang="en-US" smtClean="0"/>
              <a:t>10/10/2016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37988"/>
            <a:ext cx="2971800" cy="45997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737988"/>
            <a:ext cx="2971800" cy="45997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DE9F6D-03AD-4DFC-85A3-FF9407A457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1825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A89FD-8F56-48C9-8DF3-5BC8B04D04E4}" type="datetimeFigureOut">
              <a:rPr lang="en-US" smtClean="0"/>
              <a:pPr/>
              <a:t>10/10/2016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507C1-398B-417E-911A-1C33DBFF873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A89FD-8F56-48C9-8DF3-5BC8B04D04E4}" type="datetimeFigureOut">
              <a:rPr lang="en-US" smtClean="0"/>
              <a:pPr/>
              <a:t>10/10/2016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507C1-398B-417E-911A-1C33DBFF87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A89FD-8F56-48C9-8DF3-5BC8B04D04E4}" type="datetimeFigureOut">
              <a:rPr lang="en-US" smtClean="0"/>
              <a:pPr/>
              <a:t>10/10/2016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507C1-398B-417E-911A-1C33DBFF87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/>
          <a:lstStyle/>
          <a:p>
            <a:fld id="{7EDA89FD-8F56-48C9-8DF3-5BC8B04D04E4}" type="datetimeFigureOut">
              <a:rPr lang="en-US" smtClean="0"/>
              <a:pPr/>
              <a:t>10/10/2016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/>
          <a:lstStyle/>
          <a:p>
            <a:fld id="{8A2507C1-398B-417E-911A-1C33DBFF87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  <a:prstGeom prst="rect">
            <a:avLst/>
          </a:prstGeo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  <a:prstGeom prst="rect">
            <a:avLst/>
          </a:prstGeo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/>
          <a:lstStyle/>
          <a:p>
            <a:fld id="{7EDA89FD-8F56-48C9-8DF3-5BC8B04D04E4}" type="datetimeFigureOut">
              <a:rPr lang="en-US" smtClean="0"/>
              <a:pPr/>
              <a:t>10/10/2016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/>
          <a:lstStyle/>
          <a:p>
            <a:fld id="{8A2507C1-398B-417E-911A-1C33DBFF87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/>
          <a:lstStyle/>
          <a:p>
            <a:fld id="{7EDA89FD-8F56-48C9-8DF3-5BC8B04D04E4}" type="datetimeFigureOut">
              <a:rPr lang="en-US" smtClean="0"/>
              <a:pPr/>
              <a:t>10/10/2016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/>
          <a:lstStyle/>
          <a:p>
            <a:fld id="{8A2507C1-398B-417E-911A-1C33DBFF87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/>
          <a:lstStyle/>
          <a:p>
            <a:fld id="{7EDA89FD-8F56-48C9-8DF3-5BC8B04D04E4}" type="datetimeFigureOut">
              <a:rPr lang="en-US" smtClean="0"/>
              <a:pPr/>
              <a:t>10/10/2016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/>
          <a:lstStyle/>
          <a:p>
            <a:fld id="{8A2507C1-398B-417E-911A-1C33DBFF87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/>
          <a:lstStyle/>
          <a:p>
            <a:fld id="{7EDA89FD-8F56-48C9-8DF3-5BC8B04D04E4}" type="datetimeFigureOut">
              <a:rPr lang="en-US" smtClean="0"/>
              <a:pPr/>
              <a:t>10/10/2016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/>
          <a:lstStyle/>
          <a:p>
            <a:fld id="{8A2507C1-398B-417E-911A-1C33DBFF87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/>
          <a:lstStyle/>
          <a:p>
            <a:fld id="{7EDA89FD-8F56-48C9-8DF3-5BC8B04D04E4}" type="datetimeFigureOut">
              <a:rPr lang="en-US" smtClean="0"/>
              <a:pPr/>
              <a:t>10/10/2016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/>
          <a:lstStyle/>
          <a:p>
            <a:fld id="{8A2507C1-398B-417E-911A-1C33DBFF87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/>
          <a:lstStyle/>
          <a:p>
            <a:fld id="{7EDA89FD-8F56-48C9-8DF3-5BC8B04D04E4}" type="datetimeFigureOut">
              <a:rPr lang="en-US" smtClean="0"/>
              <a:pPr/>
              <a:t>10/10/2016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/>
          <a:lstStyle/>
          <a:p>
            <a:fld id="{8A2507C1-398B-417E-911A-1C33DBFF87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  <a:prstGeom prst="rect">
            <a:avLst/>
          </a:prstGeo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prstGeom prst="rect">
            <a:avLst/>
          </a:prstGeo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  <a:prstGeom prst="rect">
            <a:avLst/>
          </a:prstGeo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/>
          <a:lstStyle/>
          <a:p>
            <a:fld id="{7EDA89FD-8F56-48C9-8DF3-5BC8B04D04E4}" type="datetimeFigureOut">
              <a:rPr lang="en-US" smtClean="0"/>
              <a:pPr/>
              <a:t>10/10/2016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/>
          <a:lstStyle/>
          <a:p>
            <a:fld id="{8A2507C1-398B-417E-911A-1C33DBFF87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A89FD-8F56-48C9-8DF3-5BC8B04D04E4}" type="datetimeFigureOut">
              <a:rPr lang="en-US" smtClean="0"/>
              <a:pPr/>
              <a:t>10/10/2016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507C1-398B-417E-911A-1C33DBFF87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/>
          <a:lstStyle/>
          <a:p>
            <a:fld id="{7EDA89FD-8F56-48C9-8DF3-5BC8B04D04E4}" type="datetimeFigureOut">
              <a:rPr lang="en-US" smtClean="0"/>
              <a:pPr/>
              <a:t>10/10/2016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/>
          <a:lstStyle/>
          <a:p>
            <a:fld id="{8A2507C1-398B-417E-911A-1C33DBFF87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/>
          <a:lstStyle/>
          <a:p>
            <a:fld id="{7EDA89FD-8F56-48C9-8DF3-5BC8B04D04E4}" type="datetimeFigureOut">
              <a:rPr lang="en-US" smtClean="0"/>
              <a:pPr/>
              <a:t>10/10/2016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/>
          <a:lstStyle/>
          <a:p>
            <a:fld id="{8A2507C1-398B-417E-911A-1C33DBFF87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A89FD-8F56-48C9-8DF3-5BC8B04D04E4}" type="datetimeFigureOut">
              <a:rPr lang="en-US" smtClean="0"/>
              <a:pPr/>
              <a:t>10/10/2016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8A2507C1-398B-417E-911A-1C33DBFF87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A89FD-8F56-48C9-8DF3-5BC8B04D04E4}" type="datetimeFigureOut">
              <a:rPr lang="en-US" smtClean="0"/>
              <a:pPr/>
              <a:t>10/10/2016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507C1-398B-417E-911A-1C33DBFF87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A89FD-8F56-48C9-8DF3-5BC8B04D04E4}" type="datetimeFigureOut">
              <a:rPr lang="en-US" smtClean="0"/>
              <a:pPr/>
              <a:t>10/10/2016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507C1-398B-417E-911A-1C33DBFF87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A89FD-8F56-48C9-8DF3-5BC8B04D04E4}" type="datetimeFigureOut">
              <a:rPr lang="en-US" smtClean="0"/>
              <a:pPr/>
              <a:t>10/10/2016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507C1-398B-417E-911A-1C33DBFF87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A89FD-8F56-48C9-8DF3-5BC8B04D04E4}" type="datetimeFigureOut">
              <a:rPr lang="en-US" smtClean="0"/>
              <a:pPr/>
              <a:t>10/10/2016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507C1-398B-417E-911A-1C33DBFF87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A89FD-8F56-48C9-8DF3-5BC8B04D04E4}" type="datetimeFigureOut">
              <a:rPr lang="en-US" smtClean="0"/>
              <a:pPr/>
              <a:t>10/10/2016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507C1-398B-417E-911A-1C33DBFF87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A89FD-8F56-48C9-8DF3-5BC8B04D04E4}" type="datetimeFigureOut">
              <a:rPr lang="en-US" smtClean="0"/>
              <a:pPr/>
              <a:t>10/10/2016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507C1-398B-417E-911A-1C33DBFF87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EDA89FD-8F56-48C9-8DF3-5BC8B04D04E4}" type="datetimeFigureOut">
              <a:rPr lang="en-US" smtClean="0"/>
              <a:pPr/>
              <a:t>10/10/2016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A2507C1-398B-417E-911A-1C33DBFF873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raphShape" hidden="1"/>
          <p:cNvSpPr/>
          <p:nvPr userDrawn="1"/>
        </p:nvSpPr>
        <p:spPr>
          <a:xfrm>
            <a:off x="127000" y="254000"/>
            <a:ext cx="1270000" cy="127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iRespond Graph</a:t>
            </a:r>
            <a:endParaRPr lang="en-US"/>
          </a:p>
        </p:txBody>
      </p:sp>
      <p:grpSp>
        <p:nvGrpSpPr>
          <p:cNvPr id="37" name="CorrectBarGroup"/>
          <p:cNvGrpSpPr/>
          <p:nvPr userDrawn="1"/>
        </p:nvGrpSpPr>
        <p:grpSpPr>
          <a:xfrm>
            <a:off x="1270000" y="3175000"/>
            <a:ext cx="2667000" cy="2540000"/>
            <a:chOff x="1270000" y="3175000"/>
            <a:chExt cx="2667000" cy="2540000"/>
          </a:xfrm>
        </p:grpSpPr>
        <p:sp>
          <p:nvSpPr>
            <p:cNvPr id="5" name="CorrectBar0"/>
            <p:cNvSpPr/>
            <p:nvPr userDrawn="1"/>
          </p:nvSpPr>
          <p:spPr>
            <a:xfrm>
              <a:off x="1270000" y="3175000"/>
              <a:ext cx="1079500" cy="254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CorrectBar1"/>
            <p:cNvSpPr/>
            <p:nvPr userDrawn="1"/>
          </p:nvSpPr>
          <p:spPr>
            <a:xfrm>
              <a:off x="2857500" y="4445000"/>
              <a:ext cx="1079500" cy="127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PercentLabelGroup"/>
          <p:cNvGrpSpPr/>
          <p:nvPr userDrawn="1"/>
        </p:nvGrpSpPr>
        <p:grpSpPr>
          <a:xfrm>
            <a:off x="1270000" y="1270000"/>
            <a:ext cx="7429500" cy="317500"/>
            <a:chOff x="1270000" y="1270000"/>
            <a:chExt cx="7429500" cy="317500"/>
          </a:xfrm>
        </p:grpSpPr>
        <p:sp>
          <p:nvSpPr>
            <p:cNvPr id="4" name="PercentLabel0"/>
            <p:cNvSpPr/>
            <p:nvPr userDrawn="1"/>
          </p:nvSpPr>
          <p:spPr>
            <a:xfrm>
              <a:off x="127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FFFFFF"/>
                  </a:solidFill>
                </a:rPr>
                <a:t>67%</a:t>
              </a:r>
              <a:endParaRPr lang="en-US" sz="2800">
                <a:solidFill>
                  <a:srgbClr val="FFFFFF"/>
                </a:solidFill>
              </a:endParaRPr>
            </a:p>
          </p:txBody>
        </p:sp>
        <p:sp>
          <p:nvSpPr>
            <p:cNvPr id="7" name="PercentLabel1"/>
            <p:cNvSpPr/>
            <p:nvPr userDrawn="1"/>
          </p:nvSpPr>
          <p:spPr>
            <a:xfrm>
              <a:off x="2857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FFFFFF"/>
                  </a:solidFill>
                </a:rPr>
                <a:t>33%</a:t>
              </a:r>
              <a:endParaRPr lang="en-US" sz="2800">
                <a:solidFill>
                  <a:srgbClr val="FFFFFF"/>
                </a:solidFill>
              </a:endParaRPr>
            </a:p>
          </p:txBody>
        </p:sp>
        <p:sp>
          <p:nvSpPr>
            <p:cNvPr id="10" name="PercentLabel2"/>
            <p:cNvSpPr/>
            <p:nvPr userDrawn="1"/>
          </p:nvSpPr>
          <p:spPr>
            <a:xfrm>
              <a:off x="4445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FFFFFF"/>
                  </a:solidFill>
                </a:rPr>
                <a:t>100%</a:t>
              </a:r>
              <a:endParaRPr lang="en-US" sz="2800">
                <a:solidFill>
                  <a:srgbClr val="FFFFFF"/>
                </a:solidFill>
              </a:endParaRPr>
            </a:p>
          </p:txBody>
        </p:sp>
        <p:sp>
          <p:nvSpPr>
            <p:cNvPr id="15" name="PercentLabel3"/>
            <p:cNvSpPr/>
            <p:nvPr userDrawn="1"/>
          </p:nvSpPr>
          <p:spPr>
            <a:xfrm>
              <a:off x="6032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FFFFFF"/>
                  </a:solidFill>
                </a:rPr>
                <a:t>100%</a:t>
              </a:r>
              <a:endParaRPr lang="en-US" sz="2800">
                <a:solidFill>
                  <a:srgbClr val="FFFFFF"/>
                </a:solidFill>
              </a:endParaRPr>
            </a:p>
          </p:txBody>
        </p:sp>
        <p:sp>
          <p:nvSpPr>
            <p:cNvPr id="18" name="PercentLabel4"/>
            <p:cNvSpPr/>
            <p:nvPr userDrawn="1"/>
          </p:nvSpPr>
          <p:spPr>
            <a:xfrm>
              <a:off x="762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FFFFFF"/>
                  </a:solidFill>
                </a:rPr>
                <a:t>67%</a:t>
              </a:r>
              <a:endParaRPr lang="en-US" sz="2800">
                <a:solidFill>
                  <a:srgbClr val="FFFFFF"/>
                </a:solidFill>
              </a:endParaRPr>
            </a:p>
          </p:txBody>
        </p:sp>
      </p:grpSp>
      <p:grpSp>
        <p:nvGrpSpPr>
          <p:cNvPr id="38" name="IncorrectBarGroup"/>
          <p:cNvGrpSpPr/>
          <p:nvPr userDrawn="1"/>
        </p:nvGrpSpPr>
        <p:grpSpPr>
          <a:xfrm>
            <a:off x="4445000" y="1905000"/>
            <a:ext cx="4254500" cy="3810000"/>
            <a:chOff x="4445000" y="1905000"/>
            <a:chExt cx="4254500" cy="3810000"/>
          </a:xfrm>
        </p:grpSpPr>
        <p:sp>
          <p:nvSpPr>
            <p:cNvPr id="11" name="IncorrectBar2"/>
            <p:cNvSpPr/>
            <p:nvPr userDrawn="1"/>
          </p:nvSpPr>
          <p:spPr>
            <a:xfrm>
              <a:off x="44450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IncorrectBar3"/>
            <p:cNvSpPr/>
            <p:nvPr userDrawn="1"/>
          </p:nvSpPr>
          <p:spPr>
            <a:xfrm>
              <a:off x="60325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IncorrectBar4"/>
            <p:cNvSpPr/>
            <p:nvPr userDrawn="1"/>
          </p:nvSpPr>
          <p:spPr>
            <a:xfrm>
              <a:off x="7620000" y="3175000"/>
              <a:ext cx="1079500" cy="254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XLabelGroup"/>
          <p:cNvGrpSpPr/>
          <p:nvPr userDrawn="1"/>
        </p:nvGrpSpPr>
        <p:grpSpPr>
          <a:xfrm>
            <a:off x="1270000" y="5842000"/>
            <a:ext cx="7429500" cy="317500"/>
            <a:chOff x="1270000" y="5842000"/>
            <a:chExt cx="7429500" cy="317500"/>
          </a:xfrm>
        </p:grpSpPr>
        <p:sp>
          <p:nvSpPr>
            <p:cNvPr id="6" name="XValueLabel0"/>
            <p:cNvSpPr/>
            <p:nvPr userDrawn="1"/>
          </p:nvSpPr>
          <p:spPr>
            <a:xfrm>
              <a:off x="127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FFFFFF"/>
                  </a:solidFill>
                </a:rPr>
                <a:t>A*</a:t>
              </a:r>
              <a:endParaRPr lang="en-US" sz="2800">
                <a:solidFill>
                  <a:srgbClr val="FFFFFF"/>
                </a:solidFill>
              </a:endParaRPr>
            </a:p>
          </p:txBody>
        </p:sp>
        <p:sp>
          <p:nvSpPr>
            <p:cNvPr id="9" name="XValueLabel1"/>
            <p:cNvSpPr/>
            <p:nvPr userDrawn="1"/>
          </p:nvSpPr>
          <p:spPr>
            <a:xfrm>
              <a:off x="2857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FFFFFF"/>
                  </a:solidFill>
                </a:rPr>
                <a:t>B*</a:t>
              </a:r>
              <a:endParaRPr lang="en-US" sz="2800">
                <a:solidFill>
                  <a:srgbClr val="FFFFFF"/>
                </a:solidFill>
              </a:endParaRPr>
            </a:p>
          </p:txBody>
        </p:sp>
        <p:sp>
          <p:nvSpPr>
            <p:cNvPr id="12" name="XValueLabel2"/>
            <p:cNvSpPr/>
            <p:nvPr userDrawn="1"/>
          </p:nvSpPr>
          <p:spPr>
            <a:xfrm>
              <a:off x="4445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FFFFFF"/>
                  </a:solidFill>
                </a:rPr>
                <a:t>C</a:t>
              </a:r>
              <a:endParaRPr lang="en-US" sz="2800">
                <a:solidFill>
                  <a:srgbClr val="FFFFFF"/>
                </a:solidFill>
              </a:endParaRPr>
            </a:p>
          </p:txBody>
        </p:sp>
        <p:sp>
          <p:nvSpPr>
            <p:cNvPr id="17" name="XValueLabel3"/>
            <p:cNvSpPr/>
            <p:nvPr userDrawn="1"/>
          </p:nvSpPr>
          <p:spPr>
            <a:xfrm>
              <a:off x="6032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FFFFFF"/>
                  </a:solidFill>
                </a:rPr>
                <a:t>D</a:t>
              </a:r>
              <a:endParaRPr lang="en-US" sz="2800">
                <a:solidFill>
                  <a:srgbClr val="FFFFFF"/>
                </a:solidFill>
              </a:endParaRPr>
            </a:p>
          </p:txBody>
        </p:sp>
        <p:sp>
          <p:nvSpPr>
            <p:cNvPr id="20" name="XValueLabel4"/>
            <p:cNvSpPr/>
            <p:nvPr userDrawn="1"/>
          </p:nvSpPr>
          <p:spPr>
            <a:xfrm>
              <a:off x="762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FFFFFF"/>
                  </a:solidFill>
                </a:rPr>
                <a:t>E</a:t>
              </a:r>
              <a:endParaRPr lang="en-US" sz="2800">
                <a:solidFill>
                  <a:srgbClr val="FFFFFF"/>
                </a:solidFill>
              </a:endParaRPr>
            </a:p>
          </p:txBody>
        </p:sp>
      </p:grpSp>
      <p:grpSp>
        <p:nvGrpSpPr>
          <p:cNvPr id="36" name="AxisLineGroup"/>
          <p:cNvGrpSpPr/>
          <p:nvPr userDrawn="1"/>
        </p:nvGrpSpPr>
        <p:grpSpPr>
          <a:xfrm>
            <a:off x="889000" y="1587500"/>
            <a:ext cx="8001000" cy="4127500"/>
            <a:chOff x="889000" y="1587500"/>
            <a:chExt cx="8001000" cy="4127500"/>
          </a:xfrm>
        </p:grpSpPr>
        <p:cxnSp>
          <p:nvCxnSpPr>
            <p:cNvPr id="21" name="XAxisLine"/>
            <p:cNvCxnSpPr/>
            <p:nvPr userDrawn="1"/>
          </p:nvCxnSpPr>
          <p:spPr>
            <a:xfrm>
              <a:off x="889000" y="5715000"/>
              <a:ext cx="8001000" cy="0"/>
            </a:xfrm>
            <a:prstGeom prst="line">
              <a:avLst/>
            </a:prstGeom>
            <a:ln w="25400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YAxisLine"/>
            <p:cNvCxnSpPr/>
            <p:nvPr userDrawn="1"/>
          </p:nvCxnSpPr>
          <p:spPr>
            <a:xfrm>
              <a:off x="1016000" y="1587500"/>
              <a:ext cx="0" cy="4127500"/>
            </a:xfrm>
            <a:prstGeom prst="line">
              <a:avLst/>
            </a:prstGeom>
            <a:ln w="25400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YAxisTick0"/>
            <p:cNvCxnSpPr/>
            <p:nvPr userDrawn="1"/>
          </p:nvCxnSpPr>
          <p:spPr>
            <a:xfrm>
              <a:off x="889000" y="5715000"/>
              <a:ext cx="254000" cy="0"/>
            </a:xfrm>
            <a:prstGeom prst="line">
              <a:avLst/>
            </a:prstGeom>
            <a:ln w="25400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YAxisTick1"/>
            <p:cNvCxnSpPr/>
            <p:nvPr userDrawn="1"/>
          </p:nvCxnSpPr>
          <p:spPr>
            <a:xfrm>
              <a:off x="889000" y="4445000"/>
              <a:ext cx="254000" cy="0"/>
            </a:xfrm>
            <a:prstGeom prst="line">
              <a:avLst/>
            </a:prstGeom>
            <a:ln w="25400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YAxisTick2"/>
            <p:cNvCxnSpPr/>
            <p:nvPr userDrawn="1"/>
          </p:nvCxnSpPr>
          <p:spPr>
            <a:xfrm>
              <a:off x="889000" y="3175000"/>
              <a:ext cx="254000" cy="0"/>
            </a:xfrm>
            <a:prstGeom prst="line">
              <a:avLst/>
            </a:prstGeom>
            <a:ln w="25400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YAxisTick3"/>
            <p:cNvCxnSpPr/>
            <p:nvPr userDrawn="1"/>
          </p:nvCxnSpPr>
          <p:spPr>
            <a:xfrm>
              <a:off x="889000" y="1905000"/>
              <a:ext cx="254000" cy="0"/>
            </a:xfrm>
            <a:prstGeom prst="line">
              <a:avLst/>
            </a:prstGeom>
            <a:ln w="25400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YLabelGroup"/>
          <p:cNvGrpSpPr/>
          <p:nvPr userDrawn="1"/>
        </p:nvGrpSpPr>
        <p:grpSpPr>
          <a:xfrm>
            <a:off x="254000" y="1841500"/>
            <a:ext cx="762000" cy="3937000"/>
            <a:chOff x="254000" y="1841500"/>
            <a:chExt cx="762000" cy="3937000"/>
          </a:xfrm>
        </p:grpSpPr>
        <p:sp>
          <p:nvSpPr>
            <p:cNvPr id="26" name="YValueLabel0"/>
            <p:cNvSpPr/>
            <p:nvPr userDrawn="1"/>
          </p:nvSpPr>
          <p:spPr>
            <a:xfrm>
              <a:off x="254000" y="565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FFFFFF"/>
                  </a:solidFill>
                </a:rPr>
                <a:t>0</a:t>
              </a:r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28" name="YValueLabel1"/>
            <p:cNvSpPr/>
            <p:nvPr userDrawn="1"/>
          </p:nvSpPr>
          <p:spPr>
            <a:xfrm>
              <a:off x="254000" y="438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FFFFFF"/>
                  </a:solidFill>
                </a:rPr>
                <a:t>1</a:t>
              </a:r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30" name="YValueLabel2"/>
            <p:cNvSpPr/>
            <p:nvPr userDrawn="1"/>
          </p:nvSpPr>
          <p:spPr>
            <a:xfrm>
              <a:off x="254000" y="311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FFFFFF"/>
                  </a:solidFill>
                </a:rPr>
                <a:t>2</a:t>
              </a:r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32" name="YValueLabel3"/>
            <p:cNvSpPr/>
            <p:nvPr userDrawn="1"/>
          </p:nvSpPr>
          <p:spPr>
            <a:xfrm>
              <a:off x="254000" y="184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FFFFFF"/>
                  </a:solidFill>
                </a:rPr>
                <a:t>3</a:t>
              </a:r>
              <a:endParaRPr lang="en-US" sz="2000">
                <a:solidFill>
                  <a:srgbClr val="FFFFFF"/>
                </a:solidFill>
              </a:endParaRPr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lGTirtRP4c" TargetMode="External"/><Relationship Id="rId2" Type="http://schemas.openxmlformats.org/officeDocument/2006/relationships/hyperlink" Target="https://www.youtube.com/watch?v=ZElX3PZfRhE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n1cCs-S5EKc" TargetMode="External"/><Relationship Id="rId4" Type="http://schemas.openxmlformats.org/officeDocument/2006/relationships/hyperlink" Target="https://www.youtube.com/watch?v=gvSe27Ht-NY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rainpop.com/science/earthsystem/avalanches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www.brainpop.com/science/earthsystem/glaciers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Erosion and Deposition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Review </a:t>
            </a:r>
            <a:r>
              <a:rPr lang="en-US" b="1" dirty="0" err="1" smtClean="0">
                <a:solidFill>
                  <a:srgbClr val="0070C0"/>
                </a:solidFill>
              </a:rPr>
              <a:t>RiverDeposition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92D050"/>
                </a:solidFill>
              </a:rPr>
              <a:t>Introduce New forms of  Deposition:</a:t>
            </a:r>
          </a:p>
          <a:p>
            <a:r>
              <a:rPr lang="en-US" b="1" dirty="0" smtClean="0">
                <a:solidFill>
                  <a:srgbClr val="92D050"/>
                </a:solidFill>
              </a:rPr>
              <a:t>Waves</a:t>
            </a:r>
          </a:p>
          <a:p>
            <a:r>
              <a:rPr lang="en-US" b="1" dirty="0" smtClean="0">
                <a:solidFill>
                  <a:srgbClr val="92D050"/>
                </a:solidFill>
              </a:rPr>
              <a:t>Glaciers</a:t>
            </a:r>
          </a:p>
          <a:p>
            <a:r>
              <a:rPr lang="en-US" b="1" dirty="0" err="1" smtClean="0">
                <a:solidFill>
                  <a:srgbClr val="92D050"/>
                </a:solidFill>
              </a:rPr>
              <a:t>MassMovement</a:t>
            </a:r>
            <a:endParaRPr lang="en-US" b="1" dirty="0">
              <a:solidFill>
                <a:srgbClr val="92D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Ice Deposition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200" b="1" dirty="0" smtClean="0">
                <a:solidFill>
                  <a:srgbClr val="0070C0"/>
                </a:solidFill>
              </a:rPr>
              <a:t>As a glacier melts, it drops what it carries</a:t>
            </a:r>
          </a:p>
          <a:p>
            <a:r>
              <a:rPr lang="en-US" sz="3200" b="1" dirty="0">
                <a:solidFill>
                  <a:srgbClr val="FFFF00"/>
                </a:solidFill>
              </a:rPr>
              <a:t>Glacial drift</a:t>
            </a:r>
            <a:r>
              <a:rPr lang="en-US" sz="3200" dirty="0">
                <a:solidFill>
                  <a:srgbClr val="FFFF00"/>
                </a:solidFill>
              </a:rPr>
              <a:t> - </a:t>
            </a:r>
            <a:r>
              <a:rPr lang="en-US" sz="3200" dirty="0"/>
              <a:t>all material carried and deposited by glaciers. Glacial drift is divided into two main types, </a:t>
            </a:r>
            <a:r>
              <a:rPr lang="en-US" sz="3200" i="1" dirty="0"/>
              <a:t>till</a:t>
            </a:r>
            <a:r>
              <a:rPr lang="en-US" sz="3200" dirty="0"/>
              <a:t> and </a:t>
            </a:r>
            <a:r>
              <a:rPr lang="en-US" sz="3200" i="1" dirty="0"/>
              <a:t>stratified drift</a:t>
            </a:r>
            <a:r>
              <a:rPr lang="en-US" sz="3200" dirty="0"/>
              <a:t>. </a:t>
            </a:r>
            <a:endParaRPr lang="en-US" sz="3200" b="1" dirty="0" smtClean="0">
              <a:solidFill>
                <a:srgbClr val="0070C0"/>
              </a:solidFill>
            </a:endParaRP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905000"/>
            <a:ext cx="4038600" cy="4419599"/>
          </a:xfrm>
        </p:spPr>
      </p:pic>
    </p:spTree>
    <p:extLst>
      <p:ext uri="{BB962C8B-B14F-4D97-AF65-F5344CB8AC3E}">
        <p14:creationId xmlns:p14="http://schemas.microsoft.com/office/powerpoint/2010/main" val="3517537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Deposition by Gravity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6934200" cy="4906963"/>
          </a:xfrm>
        </p:spPr>
        <p:txBody>
          <a:bodyPr/>
          <a:lstStyle/>
          <a:p>
            <a:r>
              <a:rPr lang="en-US" sz="3600" b="1" dirty="0" smtClean="0">
                <a:solidFill>
                  <a:srgbClr val="FFFF00"/>
                </a:solidFill>
              </a:rPr>
              <a:t>Mass movement of sediments downhill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590800"/>
            <a:ext cx="2667000" cy="4075176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8155" y="2916936"/>
            <a:ext cx="4667250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019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Mass Movement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</a:rPr>
              <a:t>Rapid movement:  landslides, rock falls, mudflows</a:t>
            </a:r>
          </a:p>
          <a:p>
            <a:r>
              <a:rPr lang="en-US" dirty="0" smtClean="0">
                <a:hlinkClick r:id="rId2"/>
              </a:rPr>
              <a:t>landslide  in Russia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ALPS</a:t>
            </a:r>
            <a:endParaRPr lang="en-US" dirty="0" smtClean="0"/>
          </a:p>
          <a:p>
            <a:r>
              <a:rPr lang="en-US" dirty="0" smtClean="0">
                <a:hlinkClick r:id="rId4"/>
              </a:rPr>
              <a:t>Rock fall  in France</a:t>
            </a:r>
            <a:endParaRPr lang="en-US" dirty="0" smtClean="0"/>
          </a:p>
          <a:p>
            <a:r>
              <a:rPr lang="en-US" dirty="0" smtClean="0">
                <a:hlinkClick r:id="rId5"/>
              </a:rPr>
              <a:t>mudslide in British Columbia</a:t>
            </a:r>
            <a:endParaRPr lang="en-US" dirty="0" smtClean="0"/>
          </a:p>
          <a:p>
            <a:endParaRPr lang="en-US" dirty="0" smtClean="0"/>
          </a:p>
          <a:p>
            <a:r>
              <a:rPr lang="en-US" sz="4000" b="1" dirty="0" smtClean="0">
                <a:solidFill>
                  <a:srgbClr val="FFFF00"/>
                </a:solidFill>
              </a:rPr>
              <a:t>Slow mass movement:  creep</a:t>
            </a:r>
            <a:endParaRPr lang="en-US" sz="4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130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>
                <a:hlinkClick r:id="rId2"/>
              </a:rPr>
              <a:t>Brainpop</a:t>
            </a:r>
            <a:r>
              <a:rPr lang="en-US" smtClean="0">
                <a:hlinkClick r:id="rId2"/>
              </a:rPr>
              <a:t> Avalanches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809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Wave Erosion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Waves  continuously break  rock into smaller pieces.</a:t>
            </a:r>
          </a:p>
          <a:p>
            <a:endParaRPr lang="en-US" b="1" dirty="0" smtClean="0">
              <a:solidFill>
                <a:srgbClr val="0070C0"/>
              </a:solidFill>
            </a:endParaRPr>
          </a:p>
          <a:p>
            <a:r>
              <a:rPr lang="en-US" sz="3200" b="1" dirty="0" smtClean="0">
                <a:solidFill>
                  <a:srgbClr val="92D050"/>
                </a:solidFill>
              </a:rPr>
              <a:t>Landforms created:</a:t>
            </a:r>
          </a:p>
          <a:p>
            <a:pPr lvl="1"/>
            <a:r>
              <a:rPr lang="en-US" sz="3200" b="1" dirty="0" smtClean="0">
                <a:solidFill>
                  <a:srgbClr val="92D050"/>
                </a:solidFill>
              </a:rPr>
              <a:t>Beaches</a:t>
            </a:r>
          </a:p>
          <a:p>
            <a:pPr lvl="1"/>
            <a:r>
              <a:rPr lang="en-US" sz="3200" b="1" dirty="0" smtClean="0">
                <a:solidFill>
                  <a:srgbClr val="92D050"/>
                </a:solidFill>
              </a:rPr>
              <a:t>Cliffs</a:t>
            </a:r>
          </a:p>
          <a:p>
            <a:pPr lvl="1"/>
            <a:r>
              <a:rPr lang="en-US" sz="3200" b="1" dirty="0" smtClean="0">
                <a:solidFill>
                  <a:srgbClr val="92D050"/>
                </a:solidFill>
              </a:rPr>
              <a:t>Sea stacks</a:t>
            </a:r>
            <a:endParaRPr lang="en-US" sz="3200" b="1" dirty="0">
              <a:solidFill>
                <a:srgbClr val="92D050"/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905807"/>
            <a:ext cx="4038600" cy="3914749"/>
          </a:xfrm>
        </p:spPr>
      </p:pic>
    </p:spTree>
    <p:extLst>
      <p:ext uri="{BB962C8B-B14F-4D97-AF65-F5344CB8AC3E}">
        <p14:creationId xmlns:p14="http://schemas.microsoft.com/office/powerpoint/2010/main" val="3876535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Wave </a:t>
            </a:r>
            <a:r>
              <a:rPr lang="en-US" sz="5400" i="1" dirty="0" smtClean="0"/>
              <a:t>Deposition</a:t>
            </a:r>
            <a:endParaRPr lang="en-US" sz="5400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105400"/>
          </a:xfrm>
        </p:spPr>
        <p:txBody>
          <a:bodyPr>
            <a:normAutofit lnSpcReduction="10000"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Waves carry sand, rock fragments, and shells.</a:t>
            </a:r>
          </a:p>
          <a:p>
            <a:endParaRPr lang="en-US" b="1" dirty="0" smtClean="0">
              <a:solidFill>
                <a:srgbClr val="0070C0"/>
              </a:solidFill>
            </a:endParaRPr>
          </a:p>
          <a:p>
            <a:r>
              <a:rPr lang="en-US" b="1" dirty="0" smtClean="0">
                <a:solidFill>
                  <a:srgbClr val="FFFF00"/>
                </a:solidFill>
              </a:rPr>
              <a:t>This gets deposited on a shoreline .</a:t>
            </a:r>
          </a:p>
          <a:p>
            <a:r>
              <a:rPr lang="en-US" b="1" dirty="0" smtClean="0">
                <a:solidFill>
                  <a:srgbClr val="FFFF00"/>
                </a:solidFill>
              </a:rPr>
              <a:t>This creates a beach.</a:t>
            </a:r>
          </a:p>
          <a:p>
            <a:r>
              <a:rPr lang="en-US" b="1" u="sng" dirty="0" err="1" smtClean="0">
                <a:solidFill>
                  <a:srgbClr val="92D050"/>
                </a:solidFill>
              </a:rPr>
              <a:t>Longshore</a:t>
            </a:r>
            <a:r>
              <a:rPr lang="en-US" b="1" dirty="0" smtClean="0">
                <a:solidFill>
                  <a:srgbClr val="FFFF00"/>
                </a:solidFill>
              </a:rPr>
              <a:t> currents  moves parallel to a shoreline, moving sediment in a </a:t>
            </a:r>
            <a:r>
              <a:rPr lang="en-US" b="1" dirty="0" err="1" smtClean="0">
                <a:solidFill>
                  <a:srgbClr val="FFFF00"/>
                </a:solidFill>
              </a:rPr>
              <a:t>zig-zag</a:t>
            </a:r>
            <a:r>
              <a:rPr lang="en-US" b="1" dirty="0" smtClean="0">
                <a:solidFill>
                  <a:srgbClr val="FFFF00"/>
                </a:solidFill>
              </a:rPr>
              <a:t> pattern</a:t>
            </a:r>
            <a:endParaRPr lang="en-US" b="1" dirty="0">
              <a:solidFill>
                <a:srgbClr val="FFFF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600200"/>
            <a:ext cx="3733800" cy="4724400"/>
          </a:xfrm>
        </p:spPr>
      </p:pic>
    </p:spTree>
    <p:extLst>
      <p:ext uri="{BB962C8B-B14F-4D97-AF65-F5344CB8AC3E}">
        <p14:creationId xmlns:p14="http://schemas.microsoft.com/office/powerpoint/2010/main" val="2857263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" y="38197"/>
            <a:ext cx="8229600" cy="1342547"/>
          </a:xfrm>
        </p:spPr>
        <p:txBody>
          <a:bodyPr>
            <a:normAutofit fontScale="90000"/>
          </a:bodyPr>
          <a:lstStyle/>
          <a:p>
            <a:r>
              <a:rPr lang="en-US" dirty="0"/>
              <a:t>3</a:t>
            </a:r>
            <a:r>
              <a:rPr lang="en-US" dirty="0" smtClean="0"/>
              <a:t>  Types of Wave Deposition</a:t>
            </a:r>
            <a:endParaRPr lang="en-US" dirty="0"/>
          </a:p>
        </p:txBody>
      </p:sp>
      <p:sp>
        <p:nvSpPr>
          <p:cNvPr id="4" name="Rectangle 1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226073" y="1658779"/>
            <a:ext cx="8954503" cy="5016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</a:t>
            </a:r>
            <a:r>
              <a:rPr kumimoji="0" lang="en-US" altLang="en-US" sz="32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sandbar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is an underwater or exposed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ridge of sand, gravel, or shell material.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2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</a:t>
            </a:r>
            <a:r>
              <a:rPr kumimoji="0" lang="en-US" altLang="en-US" sz="32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barrier spit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is an exposed sandbar that is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connected to the shoreline. Cape Cod,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 is an example of a barrier spit.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2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</a:t>
            </a:r>
            <a:r>
              <a:rPr kumimoji="0" lang="en-US" altLang="en-US" sz="32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barrier island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is a long, narrow island usually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made of sand that forms offshore parallel to 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he shoreline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</a:rPr>
              <a:t> </a:t>
            </a:r>
            <a:endParaRPr kumimoji="0" lang="en-US" altLang="en-US" sz="48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4865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Wave Erosion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378" y="1417637"/>
            <a:ext cx="9307778" cy="5140023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379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Wind Erosion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Wind moves sediment.</a:t>
            </a:r>
          </a:p>
          <a:p>
            <a:endParaRPr lang="en-US" dirty="0" smtClean="0"/>
          </a:p>
          <a:p>
            <a:r>
              <a:rPr lang="en-US" sz="2800" b="1" dirty="0" smtClean="0">
                <a:solidFill>
                  <a:srgbClr val="92D050"/>
                </a:solidFill>
              </a:rPr>
              <a:t>Plant roots hold soil in place</a:t>
            </a:r>
          </a:p>
          <a:p>
            <a:pPr lvl="1"/>
            <a:r>
              <a:rPr lang="en-US" sz="2800" b="1" dirty="0" smtClean="0">
                <a:solidFill>
                  <a:srgbClr val="92D050"/>
                </a:solidFill>
              </a:rPr>
              <a:t>Less vegetation, more erosion</a:t>
            </a:r>
          </a:p>
          <a:p>
            <a:pPr lvl="1"/>
            <a:r>
              <a:rPr lang="en-US" sz="2800" b="1" dirty="0" smtClean="0">
                <a:solidFill>
                  <a:srgbClr val="92D050"/>
                </a:solidFill>
              </a:rPr>
              <a:t>Dust Bowl happened this way</a:t>
            </a:r>
            <a:endParaRPr lang="en-US" sz="2800" b="1" dirty="0">
              <a:solidFill>
                <a:srgbClr val="92D050"/>
              </a:solidFill>
            </a:endParaRPr>
          </a:p>
          <a:p>
            <a:pPr lvl="1"/>
            <a:endParaRPr lang="en-US" dirty="0" smtClean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828800"/>
            <a:ext cx="3733800" cy="3976828"/>
          </a:xfrm>
        </p:spPr>
      </p:pic>
    </p:spTree>
    <p:extLst>
      <p:ext uri="{BB962C8B-B14F-4D97-AF65-F5344CB8AC3E}">
        <p14:creationId xmlns:p14="http://schemas.microsoft.com/office/powerpoint/2010/main" val="1679092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Wind Deposition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Wind eventually drops everything it carries</a:t>
            </a:r>
          </a:p>
          <a:p>
            <a:endParaRPr lang="en-US" b="1" dirty="0" smtClean="0">
              <a:solidFill>
                <a:srgbClr val="0070C0"/>
              </a:solidFill>
            </a:endParaRPr>
          </a:p>
          <a:p>
            <a:r>
              <a:rPr lang="en-US" dirty="0" smtClean="0"/>
              <a:t>Faster it blows, more it carries.</a:t>
            </a:r>
          </a:p>
          <a:p>
            <a:r>
              <a:rPr lang="en-US" dirty="0" smtClean="0"/>
              <a:t>When it slows, it drops what it carries</a:t>
            </a:r>
          </a:p>
          <a:p>
            <a:r>
              <a:rPr lang="en-US" dirty="0" smtClean="0"/>
              <a:t>EX: </a:t>
            </a:r>
            <a:r>
              <a:rPr lang="en-US" dirty="0" smtClean="0"/>
              <a:t>Sand dunes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828800"/>
            <a:ext cx="4038600" cy="3733800"/>
          </a:xfrm>
        </p:spPr>
      </p:pic>
    </p:spTree>
    <p:extLst>
      <p:ext uri="{BB962C8B-B14F-4D97-AF65-F5344CB8AC3E}">
        <p14:creationId xmlns:p14="http://schemas.microsoft.com/office/powerpoint/2010/main" val="2501583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 forms of  wind erosion: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/>
              <a:t>Saltation </a:t>
            </a:r>
            <a:r>
              <a:rPr lang="en-US" dirty="0"/>
              <a:t>is the skipping and bouncing movement of sand-sized particles in the direction the wind is blowing. </a:t>
            </a:r>
            <a:endParaRPr lang="en-US" dirty="0" smtClean="0"/>
          </a:p>
          <a:p>
            <a:endParaRPr lang="en-US" dirty="0"/>
          </a:p>
          <a:p>
            <a:r>
              <a:rPr lang="en-US" dirty="0"/>
              <a:t>During deflation, wind removes the top layer of fine sediment or soil and leaves behind rock fragments that are too heavy to be lifted by the wind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The grinding and wearing down of rock surfaces by other rock or sand particles is called </a:t>
            </a:r>
            <a:r>
              <a:rPr lang="en-US" b="1" dirty="0"/>
              <a:t>abrasion</a:t>
            </a:r>
            <a:r>
              <a:rPr lang="en-US" dirty="0"/>
              <a:t>.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Abrasion </a:t>
            </a:r>
            <a:r>
              <a:rPr lang="en-US" dirty="0"/>
              <a:t>commonly happens in areas where there are strong winds, loose sand, and soft rocks</a:t>
            </a:r>
          </a:p>
        </p:txBody>
      </p:sp>
    </p:spTree>
    <p:extLst>
      <p:ext uri="{BB962C8B-B14F-4D97-AF65-F5344CB8AC3E}">
        <p14:creationId xmlns:p14="http://schemas.microsoft.com/office/powerpoint/2010/main" val="1284524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Glacier Erosion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Glaciers are rivers of moving ice</a:t>
            </a:r>
          </a:p>
          <a:p>
            <a:endParaRPr lang="en-US" b="1" dirty="0" smtClean="0">
              <a:solidFill>
                <a:srgbClr val="0070C0"/>
              </a:solidFill>
            </a:endParaRPr>
          </a:p>
          <a:p>
            <a:r>
              <a:rPr lang="en-US" dirty="0" smtClean="0"/>
              <a:t>Gravity moves them</a:t>
            </a:r>
          </a:p>
          <a:p>
            <a:r>
              <a:rPr lang="en-US" dirty="0" smtClean="0"/>
              <a:t>They pickup rocks and sediments as they move</a:t>
            </a:r>
          </a:p>
          <a:p>
            <a:r>
              <a:rPr lang="en-US" dirty="0" err="1" smtClean="0">
                <a:hlinkClick r:id="rId2"/>
              </a:rPr>
              <a:t>Brainpop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8436" y="1905000"/>
            <a:ext cx="4529364" cy="350520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936" y="5512852"/>
            <a:ext cx="8763000" cy="1226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312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RespondGraphMaster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503</TotalTime>
  <Words>373</Words>
  <Application>Microsoft Office PowerPoint</Application>
  <PresentationFormat>On-screen Show (4:3)</PresentationFormat>
  <Paragraphs>70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Arial</vt:lpstr>
      <vt:lpstr>Book Antiqua</vt:lpstr>
      <vt:lpstr>Calibri</vt:lpstr>
      <vt:lpstr>Lucida Sans</vt:lpstr>
      <vt:lpstr>Times New Roman</vt:lpstr>
      <vt:lpstr>Wingdings</vt:lpstr>
      <vt:lpstr>Wingdings 2</vt:lpstr>
      <vt:lpstr>Wingdings 3</vt:lpstr>
      <vt:lpstr>Apex</vt:lpstr>
      <vt:lpstr>iRespondGraphMaster</vt:lpstr>
      <vt:lpstr>Erosion and Deposition</vt:lpstr>
      <vt:lpstr>Wave Erosion</vt:lpstr>
      <vt:lpstr>Wave Deposition</vt:lpstr>
      <vt:lpstr>3  Types of Wave Deposition</vt:lpstr>
      <vt:lpstr>Wave Erosion</vt:lpstr>
      <vt:lpstr>Wind Erosion</vt:lpstr>
      <vt:lpstr>Wind Deposition</vt:lpstr>
      <vt:lpstr>3 forms of  wind erosion:</vt:lpstr>
      <vt:lpstr>Glacier Erosion</vt:lpstr>
      <vt:lpstr>Ice Deposition</vt:lpstr>
      <vt:lpstr>Deposition by Gravity</vt:lpstr>
      <vt:lpstr>Mass Movement</vt:lpstr>
      <vt:lpstr>Brainpop Avalanches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Wave Erosion</dc:title>
  <dc:creator>Alicia Lafontaine</dc:creator>
  <cp:lastModifiedBy>Adam Wiese</cp:lastModifiedBy>
  <cp:revision>36</cp:revision>
  <cp:lastPrinted>2012-10-24T13:09:14Z</cp:lastPrinted>
  <dcterms:created xsi:type="dcterms:W3CDTF">2011-10-06T15:55:50Z</dcterms:created>
  <dcterms:modified xsi:type="dcterms:W3CDTF">2016-10-10T18:20:22Z</dcterms:modified>
</cp:coreProperties>
</file>