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7" r:id="rId2"/>
    <p:sldMasterId id="2147483743" r:id="rId3"/>
  </p:sldMasterIdLst>
  <p:notesMasterIdLst>
    <p:notesMasterId r:id="rId13"/>
  </p:notesMasterIdLst>
  <p:handoutMasterIdLst>
    <p:handoutMasterId r:id="rId14"/>
  </p:handoutMasterIdLst>
  <p:sldIdLst>
    <p:sldId id="266" r:id="rId4"/>
    <p:sldId id="269" r:id="rId5"/>
    <p:sldId id="270" r:id="rId6"/>
    <p:sldId id="272" r:id="rId7"/>
    <p:sldId id="273" r:id="rId8"/>
    <p:sldId id="275" r:id="rId9"/>
    <p:sldId id="271" r:id="rId10"/>
    <p:sldId id="268" r:id="rId11"/>
    <p:sldId id="263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673"/>
    <a:srgbClr val="02C0CA"/>
    <a:srgbClr val="6D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74FB0-C20F-4B4D-9B91-5EDDE62C857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CB2D668D-783A-4FE0-A6CE-02F54C089B67}" type="pres">
      <dgm:prSet presAssocID="{F7574FB0-C20F-4B4D-9B91-5EDDE62C857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7084FFE-954F-4B15-B986-7846404A80D0}" type="presOf" srcId="{F7574FB0-C20F-4B4D-9B91-5EDDE62C8576}" destId="{CB2D668D-783A-4FE0-A6CE-02F54C089B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75599-8C92-4792-A6DC-FE93A67CBFF5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F3A0-FB3C-4530-A736-5AE86AA5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24E8-68FE-4767-BA8F-81A8E46C811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392"/>
            <a:ext cx="5486400" cy="41821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BB1C-7E63-4DF9-A422-A4DA65AB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7229-D76D-4ED7-93B1-295A0954EF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7229-D76D-4ED7-93B1-295A0954EF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538A62-FAD5-4BEE-8A34-1FA6DDEB85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E1885A-0032-433F-B700-3BCA0367F6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5567D-76C7-4C27-BC98-B82A5198F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538A62-FAD5-4BEE-8A34-1FA6DDEB85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0AEE04-D005-4166-B7E8-0B6324D77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F130D7-5F8F-4D41-978C-B9703F1A7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A58E34-1D8F-43A6-B090-A7E098C6BD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3C45BF-5D79-41BB-AF10-B77EB34FE9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5EF68-86D1-4111-A7C8-A795AB2182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15A66-42D1-4431-A445-488560890B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05DB5-5F8A-4917-A2BE-D51103646D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0AEE04-D005-4166-B7E8-0B6324D77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F03A39-E4E2-49D9-B945-666C751FBB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E1885A-0032-433F-B700-3BCA0367F6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5567D-76C7-4C27-BC98-B82A5198F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BF54-AA32-4A2C-BBB1-1E395F2FA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3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A62-FAD5-4BEE-8A34-1FA6DDEB8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2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EE04-D005-4166-B7E8-0B6324D77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1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30D7-5F8F-4D41-978C-B9703F1A79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5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8E34-1D8F-43A6-B090-A7E098C6B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45BF-5D79-41BB-AF10-B77EB34FE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7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EF68-86D1-4111-A7C8-A795AB218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F130D7-5F8F-4D41-978C-B9703F1A7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5A66-42D1-4431-A445-488560890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5DB5-5F8A-4917-A2BE-D51103646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3A39-E4E2-49D9-B945-666C751FB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7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885A-0032-433F-B700-3BCA0367F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A5567D-76C7-4C27-BC98-B82A5198F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A58E34-1D8F-43A6-B090-A7E098C6BD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3C45BF-5D79-41BB-AF10-B77EB34FE9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5EF68-86D1-4111-A7C8-A795AB2182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15A66-42D1-4431-A445-488560890B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05DB5-5F8A-4917-A2BE-D51103646D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F03A39-E4E2-49D9-B945-666C751FBB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2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iRespond Graph</a:t>
            </a:r>
          </a:p>
        </p:txBody>
      </p:sp>
      <p:grpSp>
        <p:nvGrpSpPr>
          <p:cNvPr id="522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67%</a:t>
              </a:r>
            </a:p>
          </p:txBody>
        </p:sp>
      </p:grpSp>
      <p:grpSp>
        <p:nvGrpSpPr>
          <p:cNvPr id="522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2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D30A-100C-49EC-90A6-6AA593574DE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B7FF-3A07-4C5F-AD12-51257FDE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yg0As_HOvJ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7200" u="sng" dirty="0">
                <a:latin typeface="Tempus Sans ITC" panose="04020404030D07020202" pitchFamily="82" charset="0"/>
              </a:rPr>
              <a:t>Chapter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8839200" cy="990600"/>
          </a:xfrm>
        </p:spPr>
        <p:txBody>
          <a:bodyPr/>
          <a:lstStyle/>
          <a:p>
            <a:r>
              <a:rPr lang="en-US" sz="4800" b="1" dirty="0">
                <a:latin typeface="Tempus Sans ITC" panose="04020404030D07020202" pitchFamily="82" charset="0"/>
              </a:rPr>
              <a:t>Weathering and Soil </a:t>
            </a:r>
            <a:r>
              <a:rPr lang="en-US" sz="4800" b="1" dirty="0" smtClean="0">
                <a:latin typeface="Tempus Sans ITC" panose="04020404030D07020202" pitchFamily="82" charset="0"/>
              </a:rPr>
              <a:t>Formation</a:t>
            </a:r>
          </a:p>
          <a:p>
            <a:endParaRPr lang="en-US" sz="4400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74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304800"/>
            <a:ext cx="91821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Tempus Sans ITC" panose="04020404030D07020202" pitchFamily="82" charset="0"/>
              </a:rPr>
              <a:t>Chap 10, Sect 2 (Rates of Weathering)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Tempus Sans ITC" panose="04020404030D07020202" pitchFamily="82" charset="0"/>
              </a:rPr>
              <a:t>Objectives</a:t>
            </a:r>
            <a:r>
              <a:rPr lang="en-US" sz="4000" b="1" dirty="0" smtClean="0">
                <a:latin typeface="Tempus Sans ITC" panose="04020404030D07020202" pitchFamily="8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empus Sans ITC" panose="04020404030D07020202" pitchFamily="82" charset="0"/>
              </a:rPr>
              <a:t>Explain how the composition of rock affects the rate of weathering.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empus Sans ITC" panose="04020404030D07020202" pitchFamily="82" charset="0"/>
              </a:rPr>
              <a:t>Describe how a rock’s total surface area affects the rate at which the rock weathers.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empus Sans ITC" panose="04020404030D07020202" pitchFamily="82" charset="0"/>
              </a:rPr>
              <a:t>Describe how differences in elevation and climate affect the rate of weathering.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30480"/>
            <a:ext cx="8915400" cy="1981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empus Sans ITC" panose="04020404030D07020202" pitchFamily="82" charset="0"/>
              </a:rPr>
              <a:t>Hard </a:t>
            </a:r>
            <a:r>
              <a:rPr lang="en-US" b="1" dirty="0">
                <a:latin typeface="Tempus Sans ITC" panose="04020404030D07020202" pitchFamily="82" charset="0"/>
              </a:rPr>
              <a:t>rocks like granite, which is an </a:t>
            </a:r>
            <a:r>
              <a:rPr lang="en-US" b="1" dirty="0" smtClean="0">
                <a:latin typeface="Tempus Sans ITC" panose="04020404030D07020202" pitchFamily="82" charset="0"/>
              </a:rPr>
              <a:t>____________</a:t>
            </a:r>
            <a:br>
              <a:rPr lang="en-US" b="1" dirty="0" smtClean="0">
                <a:latin typeface="Tempus Sans ITC" panose="04020404030D07020202" pitchFamily="82" charset="0"/>
              </a:rPr>
            </a:br>
            <a:r>
              <a:rPr lang="en-US" b="1" dirty="0" smtClean="0">
                <a:latin typeface="Tempus Sans ITC" panose="04020404030D07020202" pitchFamily="82" charset="0"/>
              </a:rPr>
              <a:t>rock</a:t>
            </a:r>
            <a:r>
              <a:rPr lang="en-US" b="1" dirty="0">
                <a:latin typeface="Tempus Sans ITC" panose="04020404030D07020202" pitchFamily="82" charset="0"/>
              </a:rPr>
              <a:t>, weather more S…L…O…W…L…Y… than </a:t>
            </a:r>
            <a:r>
              <a:rPr lang="en-US" b="1" dirty="0" smtClean="0">
                <a:latin typeface="Tempus Sans ITC" panose="04020404030D07020202" pitchFamily="82" charset="0"/>
              </a:rPr>
              <a:t> soft </a:t>
            </a:r>
            <a:r>
              <a:rPr lang="en-US" b="1" dirty="0">
                <a:latin typeface="Tempus Sans ITC" panose="04020404030D07020202" pitchFamily="82" charset="0"/>
              </a:rPr>
              <a:t>rocks like sandstone, which is </a:t>
            </a:r>
            <a:r>
              <a:rPr lang="en-US" b="1" dirty="0" smtClean="0">
                <a:latin typeface="Tempus Sans ITC" panose="04020404030D07020202" pitchFamily="82" charset="0"/>
              </a:rPr>
              <a:t>a ___________</a:t>
            </a:r>
            <a:br>
              <a:rPr lang="en-US" b="1" dirty="0" smtClean="0">
                <a:latin typeface="Tempus Sans ITC" panose="04020404030D07020202" pitchFamily="82" charset="0"/>
              </a:rPr>
            </a:br>
            <a:r>
              <a:rPr lang="en-US" b="1" dirty="0" smtClean="0">
                <a:latin typeface="Tempus Sans ITC" panose="04020404030D07020202" pitchFamily="82" charset="0"/>
              </a:rPr>
              <a:t>rock.</a:t>
            </a:r>
            <a:endParaRPr lang="en-US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g0As_HOvJ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7257"/>
            <a:ext cx="5791200" cy="4335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08" y="314474"/>
            <a:ext cx="9053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</a:rPr>
              <a:t>More surfaces = FASTER </a:t>
            </a:r>
            <a:r>
              <a:rPr lang="en-US" sz="4400" b="1" dirty="0" smtClean="0">
                <a:latin typeface="Tempus Sans ITC" panose="04020404030D07020202" pitchFamily="82" charset="0"/>
                <a:ea typeface="Calibri" panose="020F0502020204030204" pitchFamily="34" charset="0"/>
              </a:rPr>
              <a:t>weathering!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2262"/>
            <a:ext cx="9053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empus Sans ITC" panose="04020404030D07020202" pitchFamily="82" charset="0"/>
                <a:ea typeface="Calibri" panose="020F0502020204030204" pitchFamily="34" charset="0"/>
              </a:rPr>
              <a:t>	Let’s count the surfaces on a sheet of white paper.  Now, let’s rip it….how many surfaces are there?  How about if we rip it again?  Again?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457200"/>
            <a:ext cx="5638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Tempus Sans ITC" panose="04020404030D07020202" pitchFamily="82" charset="0"/>
              </a:rPr>
              <a:t>Analysis</a:t>
            </a:r>
            <a:r>
              <a:rPr lang="en-US" sz="3600" b="1" dirty="0" smtClean="0">
                <a:latin typeface="Tempus Sans ITC" panose="04020404030D07020202" pitchFamily="82" charset="0"/>
              </a:rPr>
              <a:t>:</a:t>
            </a:r>
            <a:endParaRPr lang="en-US" sz="3600" b="1" dirty="0">
              <a:latin typeface="Tempus Sans ITC" panose="04020404030D07020202" pitchFamily="82" charset="0"/>
            </a:endParaRPr>
          </a:p>
          <a:p>
            <a:pPr marL="514350" indent="-514350">
              <a:buAutoNum type="arabicPeriod"/>
            </a:pPr>
            <a:r>
              <a:rPr lang="en-US" sz="3600" b="1" dirty="0" smtClean="0">
                <a:latin typeface="Tempus Sans ITC" panose="04020404030D07020202" pitchFamily="82" charset="0"/>
              </a:rPr>
              <a:t>Did </a:t>
            </a:r>
            <a:r>
              <a:rPr lang="en-US" sz="3600" b="1" dirty="0">
                <a:latin typeface="Tempus Sans ITC" panose="04020404030D07020202" pitchFamily="82" charset="0"/>
              </a:rPr>
              <a:t>the sugar dissolve at the same rate in both containers? </a:t>
            </a:r>
            <a:r>
              <a:rPr lang="en-US" sz="3600" b="1" dirty="0" smtClean="0">
                <a:latin typeface="Tempus Sans ITC" panose="04020404030D07020202" pitchFamily="82" charset="0"/>
              </a:rPr>
              <a:t>Explain.</a:t>
            </a:r>
          </a:p>
          <a:p>
            <a:pPr marL="514350" indent="-514350">
              <a:buAutoNum type="arabicPeriod"/>
            </a:pPr>
            <a:endParaRPr lang="en-US" sz="3600" b="1" dirty="0" smtClean="0">
              <a:latin typeface="Tempus Sans ITC" panose="04020404030D07020202" pitchFamily="8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600" b="1" dirty="0">
                <a:latin typeface="Tempus Sans ITC" panose="04020404030D07020202" pitchFamily="82" charset="0"/>
              </a:rPr>
              <a:t>Do you think one large rock or several smaller rocks would wear away faster? </a:t>
            </a:r>
            <a:r>
              <a:rPr lang="en-US" sz="3600" b="1" dirty="0" smtClean="0">
                <a:latin typeface="Tempus Sans ITC" panose="04020404030D07020202" pitchFamily="82" charset="0"/>
              </a:rPr>
              <a:t>Explain. 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pic>
        <p:nvPicPr>
          <p:cNvPr id="3" name="Picture 4" descr="C:\Users\hk110443\AppData\Local\Microsoft\Windows\Temporary Internet Files\Content.IE5\TEI7T61E\MC9003000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4" y="3886414"/>
            <a:ext cx="3276599" cy="26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4481">
            <a:off x="5225018" y="932644"/>
            <a:ext cx="3720262" cy="24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3350344"/>
            <a:ext cx="3810000" cy="340995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4955977" y="438447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15" y="182701"/>
            <a:ext cx="90534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Tempus Sans ITC" panose="04020404030D07020202" pitchFamily="82" charset="0"/>
                <a:ea typeface="Calibri" panose="020F0502020204030204" pitchFamily="34" charset="0"/>
              </a:rPr>
              <a:t>Weathering takes place on the outer surface of rocks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Tempus Sans ITC" panose="04020404030D07020202" pitchFamily="82" charset="0"/>
              </a:rPr>
              <a:t>The more surface area (outsides) that is exposed to weathering, the faster the rock will be worn down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2050" name="Picture 2" descr="Image result for pieces of r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85" y="3350344"/>
            <a:ext cx="4114800" cy="34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782" y="4398120"/>
            <a:ext cx="931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empus Sans ITC" panose="04020404030D07020202" pitchFamily="82" charset="0"/>
              </a:rPr>
              <a:t>VS.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9144000" cy="5334000"/>
          </a:xfrm>
        </p:spPr>
        <p:txBody>
          <a:bodyPr>
            <a:noAutofit/>
          </a:bodyPr>
          <a:lstStyle/>
          <a:p>
            <a:pPr marL="609600" lvl="0" indent="-609600">
              <a:buClr>
                <a:srgbClr val="F49100"/>
              </a:buClr>
              <a:buNone/>
            </a:pPr>
            <a:r>
              <a:rPr lang="en-US" sz="4000" b="1" u="sng" dirty="0">
                <a:latin typeface="Tempus Sans ITC" panose="04020404030D07020202" pitchFamily="82" charset="0"/>
              </a:rPr>
              <a:t>Tech</a:t>
            </a:r>
            <a:r>
              <a:rPr lang="en-US" sz="4000" b="1" dirty="0">
                <a:latin typeface="Tempus Sans ITC" panose="04020404030D07020202" pitchFamily="82" charset="0"/>
              </a:rPr>
              <a:t> </a:t>
            </a:r>
            <a:r>
              <a:rPr lang="en-US" sz="4000" b="1" u="sng" dirty="0" smtClean="0">
                <a:latin typeface="Tempus Sans ITC" panose="04020404030D07020202" pitchFamily="82" charset="0"/>
              </a:rPr>
              <a:t>Term</a:t>
            </a:r>
            <a:r>
              <a:rPr lang="en-US" sz="4000" b="1" dirty="0" smtClean="0">
                <a:latin typeface="Tempus Sans ITC" panose="04020404030D07020202" pitchFamily="82" charset="0"/>
              </a:rPr>
              <a:t>:</a:t>
            </a:r>
          </a:p>
          <a:p>
            <a:pPr marL="609600" lvl="0" indent="-609600">
              <a:buClr>
                <a:srgbClr val="F49100"/>
              </a:buClr>
              <a:buNone/>
            </a:pPr>
            <a:endParaRPr lang="en-US" sz="4000" b="1" dirty="0">
              <a:solidFill>
                <a:prstClr val="white"/>
              </a:solidFill>
              <a:latin typeface="Tempus Sans ITC" panose="04020404030D070202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latin typeface="Tempus Sans ITC" panose="04020404030D07020202" pitchFamily="82" charset="0"/>
              </a:rPr>
              <a:t>Differential weathering </a:t>
            </a:r>
            <a:r>
              <a:rPr lang="en-US" sz="4000" b="1" dirty="0" smtClean="0">
                <a:latin typeface="Tempus Sans ITC" panose="04020404030D07020202" pitchFamily="82" charset="0"/>
              </a:rPr>
              <a:t>– the process in which softer, less weather resistant rocks (sedimentary – limestone/sandstone) wear away leaving more weather resistant rocks (igneous – granite/basalt) behind.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6868"/>
          <p:cNvGrpSpPr>
            <a:grpSpLocks/>
          </p:cNvGrpSpPr>
          <p:nvPr/>
        </p:nvGrpSpPr>
        <p:grpSpPr bwMode="auto">
          <a:xfrm>
            <a:off x="457200" y="0"/>
            <a:ext cx="8229600" cy="6858000"/>
            <a:chOff x="288" y="319"/>
            <a:chExt cx="5184" cy="3688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069516772"/>
                </p:ext>
              </p:extLst>
            </p:nvPr>
          </p:nvGraphicFramePr>
          <p:xfrm>
            <a:off x="288" y="319"/>
            <a:ext cx="5184" cy="3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336" y="693"/>
              <a:ext cx="3120" cy="3283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2304" y="738"/>
              <a:ext cx="3149" cy="3269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336" y="335"/>
              <a:ext cx="1556" cy="35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Mincho" pitchFamily="49" charset="-128"/>
                  <a:cs typeface="Arial" pitchFamily="34" charset="0"/>
                </a:rPr>
                <a:t>Weathering &amp; Climate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096000" y="0"/>
            <a:ext cx="2470150" cy="7620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Verdana" pitchFamily="34" charset="0"/>
                <a:ea typeface="MS Mincho" pitchFamily="49" charset="-128"/>
              </a:rPr>
              <a:t>Weathering &amp; Elevation</a:t>
            </a:r>
            <a:endParaRPr lang="en-US">
              <a:latin typeface="Verdana" pitchFamily="34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219200" y="1371600"/>
            <a:ext cx="123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990600" y="1905000"/>
            <a:ext cx="2819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Chemical </a:t>
            </a:r>
            <a:r>
              <a:rPr lang="en-US" dirty="0">
                <a:latin typeface="Verdana" pitchFamily="34" charset="0"/>
              </a:rPr>
              <a:t>w</a:t>
            </a:r>
            <a:r>
              <a:rPr lang="en-US" dirty="0" smtClean="0">
                <a:latin typeface="Verdana" pitchFamily="34" charset="0"/>
              </a:rPr>
              <a:t>eathering </a:t>
            </a:r>
            <a:r>
              <a:rPr lang="en-US" dirty="0">
                <a:latin typeface="Verdana" pitchFamily="34" charset="0"/>
              </a:rPr>
              <a:t>is faster in warm, humid climates</a:t>
            </a:r>
          </a:p>
          <a:p>
            <a:endParaRPr lang="en-US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Water increases the rate of mechanical weathering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Varying </a:t>
            </a:r>
            <a:r>
              <a:rPr lang="en-US" dirty="0">
                <a:latin typeface="Verdana" pitchFamily="34" charset="0"/>
              </a:rPr>
              <a:t>temperatures cause freezing and thawing, thus contributing to ice wedging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562600" y="1555750"/>
            <a:ext cx="2209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Higher </a:t>
            </a:r>
            <a:r>
              <a:rPr lang="en-US" dirty="0">
                <a:latin typeface="Verdana" pitchFamily="34" charset="0"/>
              </a:rPr>
              <a:t>elevations are exposed to more wind, water, and ice</a:t>
            </a:r>
          </a:p>
          <a:p>
            <a:endParaRPr lang="en-US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Steepness </a:t>
            </a:r>
            <a:r>
              <a:rPr lang="en-US" dirty="0">
                <a:latin typeface="Verdana" pitchFamily="34" charset="0"/>
              </a:rPr>
              <a:t>of slopes </a:t>
            </a:r>
            <a:r>
              <a:rPr lang="en-US" dirty="0" smtClean="0">
                <a:latin typeface="Verdana" pitchFamily="34" charset="0"/>
              </a:rPr>
              <a:t>causes rainwater </a:t>
            </a:r>
            <a:r>
              <a:rPr lang="en-US" dirty="0">
                <a:latin typeface="Verdana" pitchFamily="34" charset="0"/>
              </a:rPr>
              <a:t>to flow quickly, increasing the rate of mechanical and chemical weathering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886200" y="25146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 They </a:t>
            </a:r>
            <a:r>
              <a:rPr lang="en-US" dirty="0">
                <a:latin typeface="Verdana" pitchFamily="34" charset="0"/>
              </a:rPr>
              <a:t>both affect the rate of mechanical &amp; chemical weathering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4840</TotalTime>
  <Words>255</Words>
  <Application>Microsoft Office PowerPoint</Application>
  <PresentationFormat>On-screen Show (4:3)</PresentationFormat>
  <Paragraphs>34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Mincho</vt:lpstr>
      <vt:lpstr>Arial</vt:lpstr>
      <vt:lpstr>Calibri</vt:lpstr>
      <vt:lpstr>Calibri Light</vt:lpstr>
      <vt:lpstr>Garamond</vt:lpstr>
      <vt:lpstr>Tempus Sans ITC</vt:lpstr>
      <vt:lpstr>Verdana</vt:lpstr>
      <vt:lpstr>Wingdings</vt:lpstr>
      <vt:lpstr>iRespondGraphMaster</vt:lpstr>
      <vt:lpstr>iRespondQuestionMaster</vt:lpstr>
      <vt:lpstr>Office Theme</vt:lpstr>
      <vt:lpstr>Chapter 10</vt:lpstr>
      <vt:lpstr>Chap 10, Sect 2 (Rates of Weathering)</vt:lpstr>
      <vt:lpstr>Hard rocks like granite, which is an ____________ rock, weather more S…L…O…W…L…Y… than  soft rocks like sandstone, which is a ___________ rock.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Cobb County School District</dc:creator>
  <cp:lastModifiedBy>Adam Wiese</cp:lastModifiedBy>
  <cp:revision>67</cp:revision>
  <cp:lastPrinted>2015-09-29T16:25:14Z</cp:lastPrinted>
  <dcterms:created xsi:type="dcterms:W3CDTF">2006-12-08T15:33:12Z</dcterms:created>
  <dcterms:modified xsi:type="dcterms:W3CDTF">2016-09-19T14:48:27Z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ShowTimer">
    <vt:bool>true</vt:bool>
  </property>
  <property fmtid="{D5CDD505-2E9C-101B-9397-08002B2CF9AE}" pid="4" name="ShowPercent">
    <vt:bool>true</vt:bool>
  </property>
  <property fmtid="{D5CDD505-2E9C-101B-9397-08002B2CF9AE}" pid="5" name="AutoReflect">
    <vt:bool>false</vt:bool>
  </property>
</Properties>
</file>