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2" r:id="rId4"/>
    <p:sldId id="266" r:id="rId5"/>
    <p:sldId id="257" r:id="rId6"/>
    <p:sldId id="258" r:id="rId7"/>
    <p:sldId id="265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earthsystem/soil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316" y="419215"/>
            <a:ext cx="7766936" cy="1646302"/>
          </a:xfrm>
        </p:spPr>
        <p:txBody>
          <a:bodyPr/>
          <a:lstStyle/>
          <a:p>
            <a:r>
              <a:rPr lang="en-US" dirty="0" smtClean="0"/>
              <a:t>Ch.10, Sect.4: </a:t>
            </a:r>
            <a:br>
              <a:rPr lang="en-US" dirty="0" smtClean="0"/>
            </a:br>
            <a:r>
              <a:rPr lang="en-US" dirty="0" smtClean="0"/>
              <a:t>Soil Conservation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1" y="2058234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Please Copy in your IAN</a:t>
            </a:r>
          </a:p>
          <a:p>
            <a:pPr algn="l"/>
            <a:r>
              <a:rPr lang="en-US" sz="2800" dirty="0" smtClean="0"/>
              <a:t>Objectives:</a:t>
            </a:r>
          </a:p>
          <a:p>
            <a:pPr marL="342900" indent="-342900" algn="l">
              <a:buAutoNum type="arabicParenR"/>
            </a:pPr>
            <a:r>
              <a:rPr lang="en-US" sz="2800" dirty="0" smtClean="0"/>
              <a:t>What are the 3 Benefits of Soil?</a:t>
            </a:r>
          </a:p>
          <a:p>
            <a:pPr marL="342900" indent="-342900" algn="l">
              <a:buAutoNum type="arabicParenR"/>
            </a:pPr>
            <a:r>
              <a:rPr lang="en-US" sz="2800" dirty="0" smtClean="0"/>
              <a:t>Describe/Illustrate 4 methods of preventing soil damage.</a:t>
            </a:r>
          </a:p>
          <a:p>
            <a:pPr algn="l"/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3) 10.3 Review: 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2800" dirty="0" smtClean="0"/>
              <a:t>Please take out the graphic organizer in your tubs and glue it in!  Complete it.</a:t>
            </a:r>
          </a:p>
        </p:txBody>
      </p:sp>
    </p:spTree>
    <p:extLst>
      <p:ext uri="{BB962C8B-B14F-4D97-AF65-F5344CB8AC3E}">
        <p14:creationId xmlns:p14="http://schemas.microsoft.com/office/powerpoint/2010/main" val="10827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3114"/>
            <a:ext cx="9446380" cy="50509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can human activity affect soil erosion?</a:t>
            </a:r>
          </a:p>
          <a:p>
            <a:pPr lvl="1"/>
            <a:r>
              <a:rPr lang="en-US" sz="2000" dirty="0" smtClean="0"/>
              <a:t>Positive</a:t>
            </a:r>
          </a:p>
          <a:p>
            <a:pPr lvl="1"/>
            <a:r>
              <a:rPr lang="en-US" sz="2000" dirty="0" smtClean="0"/>
              <a:t>negative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What are 3 benefits soil provides?</a:t>
            </a:r>
          </a:p>
          <a:p>
            <a:endParaRPr lang="en-US" sz="2400" dirty="0"/>
          </a:p>
          <a:p>
            <a:r>
              <a:rPr lang="en-US" sz="2400" dirty="0" smtClean="0"/>
              <a:t>How does crop rotation benefit soil?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Has </a:t>
            </a:r>
            <a:r>
              <a:rPr lang="en-US" sz="2400" dirty="0"/>
              <a:t>there always been soil on Earth</a:t>
            </a:r>
            <a:r>
              <a:rPr lang="en-US" sz="24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https://www.brainpop.com/science/earthsystem/soil/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l horizons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" y="925830"/>
            <a:ext cx="10347960" cy="5825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465320" y="1062990"/>
            <a:ext cx="128016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CB371"/>
                </a:solidFill>
                <a:latin typeface="Candara - 14"/>
              </a:rPr>
              <a:t>litter</a:t>
            </a:r>
          </a:p>
          <a:p>
            <a:r>
              <a:rPr lang="en-US" sz="1400" b="1" smtClean="0">
                <a:solidFill>
                  <a:srgbClr val="3CB371"/>
                </a:solidFill>
                <a:latin typeface="Candara - 14"/>
              </a:rPr>
              <a:t>(O horizon)</a:t>
            </a:r>
            <a:endParaRPr lang="en-US" sz="1400" b="1">
              <a:solidFill>
                <a:srgbClr val="3CB371"/>
              </a:solidFill>
              <a:latin typeface="Candara - 1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0120" y="1748791"/>
            <a:ext cx="100584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dirty="0" smtClean="0">
                <a:solidFill>
                  <a:srgbClr val="3CB371"/>
                </a:solidFill>
                <a:latin typeface="Comic Sans MS - 14"/>
              </a:rPr>
              <a:t>topsoil</a:t>
            </a:r>
            <a:endParaRPr lang="en-US" sz="1400" b="1" dirty="0">
              <a:solidFill>
                <a:srgbClr val="3CB371"/>
              </a:solidFill>
              <a:latin typeface="Comic Sans MS - 1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680" y="2457450"/>
            <a:ext cx="100584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b="1" smtClean="0">
                <a:solidFill>
                  <a:srgbClr val="3CB371"/>
                </a:solidFill>
                <a:latin typeface="Comic Sans MS - 14"/>
              </a:rPr>
              <a:t>subsoil</a:t>
            </a:r>
            <a:endParaRPr lang="en-US" sz="1300" b="1">
              <a:solidFill>
                <a:srgbClr val="3CB371"/>
              </a:solidFill>
              <a:latin typeface="Comic Sans MS - 1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7240" y="3257550"/>
            <a:ext cx="146304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smtClean="0">
                <a:solidFill>
                  <a:srgbClr val="3CB371"/>
                </a:solidFill>
                <a:latin typeface="Comic Sans MS - 14"/>
              </a:rPr>
              <a:t>weathered parent material</a:t>
            </a:r>
            <a:endParaRPr lang="en-US" sz="1400" b="1">
              <a:solidFill>
                <a:srgbClr val="3CB371"/>
              </a:solidFill>
              <a:latin typeface="Comic Sans MS - 1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7240" y="4652010"/>
            <a:ext cx="131064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smtClean="0">
                <a:solidFill>
                  <a:srgbClr val="009300"/>
                </a:solidFill>
                <a:latin typeface="Comic Sans MS - 14"/>
              </a:rPr>
              <a:t>bedrock</a:t>
            </a:r>
          </a:p>
          <a:p>
            <a:r>
              <a:rPr lang="en-US" sz="1400" b="1" smtClean="0">
                <a:solidFill>
                  <a:srgbClr val="009300"/>
                </a:solidFill>
                <a:latin typeface="Comic Sans MS - 14"/>
              </a:rPr>
              <a:t>(R horizon)</a:t>
            </a:r>
            <a:endParaRPr lang="en-US" sz="1400" b="1">
              <a:solidFill>
                <a:srgbClr val="009300"/>
              </a:solidFill>
              <a:latin typeface="Comic Sans MS - 1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-52356"/>
            <a:ext cx="417576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 smtClean="0">
                <a:solidFill>
                  <a:srgbClr val="00008B"/>
                </a:solidFill>
                <a:latin typeface="Comic Sans MS - 36"/>
              </a:rPr>
              <a:t>Let’s  Review!  Soil Horizons</a:t>
            </a:r>
            <a:endParaRPr lang="en-US" sz="3600" b="1" dirty="0">
              <a:solidFill>
                <a:srgbClr val="00008B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7768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-529" r="13435" b="1550"/>
          <a:stretch/>
        </p:blipFill>
        <p:spPr>
          <a:xfrm>
            <a:off x="1802166" y="168677"/>
            <a:ext cx="8336133" cy="66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nation that destroys it’s soil destroys itself” –Franklin D.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30400"/>
            <a:ext cx="9150407" cy="45038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Tech Term:</a:t>
            </a:r>
          </a:p>
          <a:p>
            <a:r>
              <a:rPr lang="en-US" sz="2400" dirty="0" smtClean="0"/>
              <a:t>1) </a:t>
            </a:r>
            <a:r>
              <a:rPr lang="en-US" sz="2400" b="1" u="sng" dirty="0" smtClean="0">
                <a:solidFill>
                  <a:srgbClr val="FF0000"/>
                </a:solidFill>
              </a:rPr>
              <a:t>soil conservation- </a:t>
            </a:r>
            <a:r>
              <a:rPr lang="en-US" sz="2400" dirty="0" smtClean="0"/>
              <a:t>a method to maintain the fertility of the soil by protecting the soil from </a:t>
            </a:r>
            <a:r>
              <a:rPr lang="en-US" sz="2400" i="1" dirty="0" smtClean="0"/>
              <a:t>erosion and nutrient loss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 Importance of Soil:</a:t>
            </a:r>
          </a:p>
          <a:p>
            <a:pPr lvl="1"/>
            <a:r>
              <a:rPr lang="en-US" sz="2000" dirty="0" smtClean="0"/>
              <a:t>Provides minerals and nutrients for plants to grow</a:t>
            </a:r>
          </a:p>
          <a:p>
            <a:pPr lvl="1"/>
            <a:r>
              <a:rPr lang="en-US" sz="2000" dirty="0" smtClean="0"/>
              <a:t>If plants do not get enough food, neither do animals.  Why?</a:t>
            </a:r>
          </a:p>
          <a:p>
            <a:pPr lvl="1"/>
            <a:r>
              <a:rPr lang="en-US" sz="2000" dirty="0" smtClean="0"/>
              <a:t>Housing/Habitat</a:t>
            </a:r>
          </a:p>
          <a:p>
            <a:pPr lvl="1"/>
            <a:r>
              <a:rPr lang="en-US" sz="2000" dirty="0" smtClean="0"/>
              <a:t>Water Storage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Damage and Loss: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**It takes 500 years for 2 cm of soil to form**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Soil Damage and Loss: poor farming, overgrazing</a:t>
            </a:r>
          </a:p>
          <a:p>
            <a:r>
              <a:rPr lang="en-US" sz="2800" dirty="0" smtClean="0"/>
              <a:t>Tech Terms</a:t>
            </a:r>
          </a:p>
          <a:p>
            <a:pPr lvl="1"/>
            <a:r>
              <a:rPr lang="en-US" sz="3200" dirty="0" smtClean="0"/>
              <a:t>2) </a:t>
            </a:r>
            <a:r>
              <a:rPr lang="en-US" sz="3200" b="1" u="sng" dirty="0" smtClean="0">
                <a:solidFill>
                  <a:srgbClr val="FF0000"/>
                </a:solidFill>
              </a:rPr>
              <a:t>Land degradation- </a:t>
            </a:r>
            <a:r>
              <a:rPr lang="en-US" sz="3200" dirty="0" smtClean="0"/>
              <a:t>desertification, making land infertile</a:t>
            </a:r>
          </a:p>
          <a:p>
            <a:pPr lvl="1"/>
            <a:r>
              <a:rPr lang="en-US" sz="3200" dirty="0" smtClean="0"/>
              <a:t>3) </a:t>
            </a:r>
            <a:r>
              <a:rPr lang="en-US" sz="3200" b="1" u="sng" dirty="0" smtClean="0">
                <a:solidFill>
                  <a:srgbClr val="FF0000"/>
                </a:solidFill>
              </a:rPr>
              <a:t>erosion-</a:t>
            </a:r>
            <a:r>
              <a:rPr lang="en-US" sz="3200" u="sng" dirty="0" smtClean="0"/>
              <a:t> </a:t>
            </a:r>
            <a:r>
              <a:rPr lang="en-US" sz="3200" dirty="0" smtClean="0"/>
              <a:t>the process when wind, water, or gravity transport soil and sediment from one location to another</a:t>
            </a: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**Roots = Anchors**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942" r="14045" b="3301"/>
          <a:stretch/>
        </p:blipFill>
        <p:spPr>
          <a:xfrm>
            <a:off x="4128117" y="186430"/>
            <a:ext cx="7572652" cy="64984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194" y="2044057"/>
            <a:ext cx="38879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Real World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Solutions?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278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7608"/>
            <a:ext cx="8596668" cy="1320800"/>
          </a:xfrm>
        </p:spPr>
        <p:txBody>
          <a:bodyPr/>
          <a:lstStyle/>
          <a:p>
            <a:r>
              <a:rPr lang="en-US" dirty="0" smtClean="0"/>
              <a:t>Soil Conservation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076049" cy="4691027"/>
          </a:xfrm>
        </p:spPr>
        <p:txBody>
          <a:bodyPr/>
          <a:lstStyle/>
          <a:p>
            <a:r>
              <a:rPr lang="en-US" sz="2400" dirty="0" smtClean="0"/>
              <a:t>4) </a:t>
            </a:r>
            <a:r>
              <a:rPr lang="en-US" sz="2400" b="1" u="sng" dirty="0" smtClean="0">
                <a:solidFill>
                  <a:srgbClr val="FF0000"/>
                </a:solidFill>
              </a:rPr>
              <a:t>Contour Plowing- </a:t>
            </a:r>
            <a:r>
              <a:rPr lang="en-US" sz="2400" dirty="0" smtClean="0"/>
              <a:t>rows of plowing across a slope of 			hills to act like dams </a:t>
            </a:r>
            <a:endParaRPr lang="en-US" sz="2400" dirty="0"/>
          </a:p>
          <a:p>
            <a:r>
              <a:rPr lang="en-US" sz="2400" dirty="0" smtClean="0"/>
              <a:t>5) </a:t>
            </a:r>
            <a:r>
              <a:rPr lang="en-US" sz="2400" b="1" u="sng" dirty="0" smtClean="0">
                <a:solidFill>
                  <a:srgbClr val="FF0000"/>
                </a:solidFill>
              </a:rPr>
              <a:t>Terracing – </a:t>
            </a:r>
            <a:r>
              <a:rPr lang="en-US" sz="2400" dirty="0" smtClean="0"/>
              <a:t>with steep hills, you make a series of 				smaller, flatter fields (steps)</a:t>
            </a:r>
          </a:p>
          <a:p>
            <a:r>
              <a:rPr lang="en-US" sz="2400" dirty="0" smtClean="0"/>
              <a:t>6) </a:t>
            </a:r>
            <a:r>
              <a:rPr lang="en-US" sz="2400" b="1" u="sng" dirty="0" smtClean="0">
                <a:solidFill>
                  <a:srgbClr val="FF0000"/>
                </a:solidFill>
              </a:rPr>
              <a:t>no-till farming </a:t>
            </a:r>
            <a:r>
              <a:rPr lang="en-US" sz="2400" dirty="0" smtClean="0"/>
              <a:t>– leave old stalks behind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38" y="403655"/>
            <a:ext cx="3296165" cy="4394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1" y="3616410"/>
            <a:ext cx="4599666" cy="3047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19" y="3962400"/>
            <a:ext cx="3782445" cy="25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05" y="1352721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7) </a:t>
            </a:r>
            <a:r>
              <a:rPr lang="en-US" sz="2800" b="1" u="sng" dirty="0" smtClean="0">
                <a:solidFill>
                  <a:srgbClr val="FF0000"/>
                </a:solidFill>
              </a:rPr>
              <a:t>cover crops – </a:t>
            </a:r>
            <a:r>
              <a:rPr lang="en-US" sz="2800" dirty="0" smtClean="0"/>
              <a:t>crops planted between harvest  seasons to replace nutrients and prevent erosion</a:t>
            </a:r>
          </a:p>
          <a:p>
            <a:pPr lvl="1"/>
            <a:r>
              <a:rPr lang="en-US" sz="2400" dirty="0" smtClean="0"/>
              <a:t>Ex. Cotton plants vs. George Washington Carver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8) </a:t>
            </a:r>
            <a:r>
              <a:rPr lang="en-US" sz="2800" b="1" u="sng" dirty="0" smtClean="0">
                <a:solidFill>
                  <a:srgbClr val="FF0000"/>
                </a:solidFill>
              </a:rPr>
              <a:t>Crop rotation – </a:t>
            </a:r>
            <a:r>
              <a:rPr lang="en-US" sz="2800" dirty="0" smtClean="0"/>
              <a:t>planting different crops from year to year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46" y="4364243"/>
            <a:ext cx="3136786" cy="200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37" y="4364243"/>
            <a:ext cx="1820570" cy="1448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54" y="773562"/>
            <a:ext cx="2210443" cy="26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656</TotalTime>
  <Words>286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Candara - 14</vt:lpstr>
      <vt:lpstr>Comic Sans MS - 14</vt:lpstr>
      <vt:lpstr>Comic Sans MS - 36</vt:lpstr>
      <vt:lpstr>Trebuchet MS</vt:lpstr>
      <vt:lpstr>Wingdings</vt:lpstr>
      <vt:lpstr>Wingdings 3</vt:lpstr>
      <vt:lpstr>Facet</vt:lpstr>
      <vt:lpstr>Ch.10, Sect.4:  Soil Conservation</vt:lpstr>
      <vt:lpstr>https://www.brainpop.com/science/earthsystem/soil/</vt:lpstr>
      <vt:lpstr>PowerPoint Presentation</vt:lpstr>
      <vt:lpstr>PowerPoint Presentation</vt:lpstr>
      <vt:lpstr>“The nation that destroys it’s soil destroys itself” –Franklin D. Roosevelt</vt:lpstr>
      <vt:lpstr>Soil Damage and Loss:  **It takes 500 years for 2 cm of soil to form** </vt:lpstr>
      <vt:lpstr>PowerPoint Presentation</vt:lpstr>
      <vt:lpstr>Soil Conservation Techniques</vt:lpstr>
      <vt:lpstr>More Techniques</vt:lpstr>
      <vt:lpstr>Section 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Ch.10, Sect.4:  Soil Conservation</dc:title>
  <dc:creator>Kara Holshouser</dc:creator>
  <cp:lastModifiedBy>Adam Wiese</cp:lastModifiedBy>
  <cp:revision>20</cp:revision>
  <dcterms:created xsi:type="dcterms:W3CDTF">2014-10-05T19:36:01Z</dcterms:created>
  <dcterms:modified xsi:type="dcterms:W3CDTF">2016-09-19T14:50:06Z</dcterms:modified>
</cp:coreProperties>
</file>