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7" r:id="rId1"/>
    <p:sldMasterId id="2147483749" r:id="rId2"/>
    <p:sldMasterId id="2147483761" r:id="rId3"/>
    <p:sldMasterId id="2147483773" r:id="rId4"/>
  </p:sldMasterIdLst>
  <p:handoutMasterIdLst>
    <p:handoutMasterId r:id="rId18"/>
  </p:handoutMasterIdLst>
  <p:sldIdLst>
    <p:sldId id="256" r:id="rId5"/>
    <p:sldId id="261" r:id="rId6"/>
    <p:sldId id="270" r:id="rId7"/>
    <p:sldId id="271" r:id="rId8"/>
    <p:sldId id="274" r:id="rId9"/>
    <p:sldId id="273" r:id="rId10"/>
    <p:sldId id="272" r:id="rId11"/>
    <p:sldId id="278" r:id="rId12"/>
    <p:sldId id="266" r:id="rId13"/>
    <p:sldId id="275" r:id="rId14"/>
    <p:sldId id="267" r:id="rId15"/>
    <p:sldId id="268" r:id="rId16"/>
    <p:sldId id="276" r:id="rId17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225"/>
    <a:srgbClr val="02C0CA"/>
    <a:srgbClr val="6D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82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4" rIns="91748" bIns="45874" numCol="1" anchor="t" anchorCtr="0" compatLnSpc="1">
            <a:prstTxWarp prst="textNoShape">
              <a:avLst/>
            </a:prstTxWarp>
          </a:bodyPr>
          <a:lstStyle>
            <a:lvl1pPr defTabSz="917922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1" y="0"/>
            <a:ext cx="2971382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4" rIns="91748" bIns="45874" numCol="1" anchor="t" anchorCtr="0" compatLnSpc="1">
            <a:prstTxWarp prst="textNoShape">
              <a:avLst/>
            </a:prstTxWarp>
          </a:bodyPr>
          <a:lstStyle>
            <a:lvl1pPr algn="r" defTabSz="917922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8010"/>
            <a:ext cx="2971382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4" rIns="91748" bIns="45874" numCol="1" anchor="b" anchorCtr="0" compatLnSpc="1">
            <a:prstTxWarp prst="textNoShape">
              <a:avLst/>
            </a:prstTxWarp>
          </a:bodyPr>
          <a:lstStyle>
            <a:lvl1pPr defTabSz="917922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1" y="8738010"/>
            <a:ext cx="2971382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4" rIns="91748" bIns="45874" numCol="1" anchor="b" anchorCtr="0" compatLnSpc="1">
            <a:prstTxWarp prst="textNoShape">
              <a:avLst/>
            </a:prstTxWarp>
          </a:bodyPr>
          <a:lstStyle>
            <a:lvl1pPr algn="r" defTabSz="917922" eaLnBrk="1" hangingPunct="1">
              <a:defRPr sz="1200">
                <a:latin typeface="Arial" charset="0"/>
              </a:defRPr>
            </a:lvl1pPr>
          </a:lstStyle>
          <a:p>
            <a:fld id="{6ACAD771-644C-47DE-B152-F319A9BD1D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D14D9D-4162-4315-A624-D74D3C3A3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01994-52F5-4E46-A2EC-B722AD56C8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D14D9D-4162-4315-A624-D74D3C3A3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56BD39-363E-45C7-AFA4-964196E77E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1C0C1D-2B81-4880-9BD1-A6E9920E39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F25F5B-5E14-4674-AF17-ED67888888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9ED83C-D112-4AF4-92AA-35A185B694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481C2C-C0D0-47D1-BCB5-001E7EB39A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78FFB6-3779-47DD-B94C-7857EE6A66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4CDA55-AD70-4834-BD86-F780CFE63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C22CA7-1269-4FAA-B307-9E0F86D434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56BD39-363E-45C7-AFA4-964196E77E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01994-52F5-4E46-A2EC-B722AD56C8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9A2F51-A707-442C-B0DF-C4676F319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14D9D-4162-4315-A624-D74D3C3A3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56BD39-363E-45C7-AFA4-964196E77E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C0C1D-2B81-4880-9BD1-A6E9920E39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25F5B-5E14-4674-AF17-ED6788888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ED83C-D112-4AF4-92AA-35A185B69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81C2C-C0D0-47D1-BCB5-001E7EB39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8FFB6-3779-47DD-B94C-7857EE6A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4CDA55-AD70-4834-BD86-F780CFE632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1C0C1D-2B81-4880-9BD1-A6E9920E39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22CA7-1269-4FAA-B307-9E0F86D43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01994-52F5-4E46-A2EC-B722AD56C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2F51-A707-442C-B0DF-C4676F3199F1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8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4D9D-4162-4315-A624-D74D3C3A3BAC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10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BD39-363E-45C7-AFA4-964196E77E31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63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0C1D-2B81-4880-9BD1-A6E9920E3931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02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F5B-5E14-4674-AF17-ED67888888B0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0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3C-D112-4AF4-92AA-35A185B6948A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4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C2C-C0D0-47D1-BCB5-001E7EB39AE4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43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FFB6-3779-47DD-B94C-7857EE6A6611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7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F25F5B-5E14-4674-AF17-ED67888888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A55-AD70-4834-BD86-F780CFE632D4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064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2CA7-1269-4FAA-B307-9E0F86D434D2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08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994-52F5-4E46-A2EC-B722AD56C8B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3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9ED83C-D112-4AF4-92AA-35A185B694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481C2C-C0D0-47D1-BCB5-001E7EB39A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78FFB6-3779-47DD-B94C-7857EE6A66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4CDA55-AD70-4834-BD86-F780CFE63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C22CA7-1269-4FAA-B307-9E0F86D434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674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67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7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</a:rPr>
              <a:t>00:30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674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67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7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iRespond Graph</a:t>
            </a:r>
          </a:p>
        </p:txBody>
      </p:sp>
      <p:grpSp>
        <p:nvGrpSpPr>
          <p:cNvPr id="116736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67%</a:t>
              </a:r>
            </a:p>
          </p:txBody>
        </p:sp>
      </p:grpSp>
      <p:grpSp>
        <p:nvGrpSpPr>
          <p:cNvPr id="116737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3F0B8E-7798-4A0B-A62E-7BF48A75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10/10/2016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earthsystem/rivers/" TargetMode="Externa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red%20dye%20meandering%20river&amp;qs=n&amp;form=QBVR&amp;pq=red%20dye%20meandering%20river&amp;sc=0-14&amp;sp=-1&amp;sk=#view=detail&amp;mid=E51730CDDE02B93C49EDE51730CDDE02B93C49ED" TargetMode="External"/><Relationship Id="rId2" Type="http://schemas.openxmlformats.org/officeDocument/2006/relationships/hyperlink" Target="https://www.youtube.com/watch?v=8a3r-cG8Wic" TargetMode="Externa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828800"/>
          </a:xfrm>
        </p:spPr>
        <p:txBody>
          <a:bodyPr/>
          <a:lstStyle/>
          <a:p>
            <a:r>
              <a:rPr lang="en-US" sz="6600" u="sng" dirty="0"/>
              <a:t>Chapter 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283" y="4191000"/>
            <a:ext cx="8686800" cy="1066800"/>
          </a:xfrm>
        </p:spPr>
        <p:txBody>
          <a:bodyPr>
            <a:normAutofit fontScale="92500"/>
          </a:bodyPr>
          <a:lstStyle/>
          <a:p>
            <a:r>
              <a:rPr lang="en-US" sz="6000" b="1" dirty="0">
                <a:solidFill>
                  <a:srgbClr val="514225"/>
                </a:solidFill>
                <a:effectLst/>
              </a:rPr>
              <a:t>The Flow of Fresh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n-US" sz="4000" b="1" i="1" dirty="0" smtClean="0">
              <a:solidFill>
                <a:srgbClr val="514225"/>
              </a:solidFill>
              <a:effectLst/>
            </a:endParaRPr>
          </a:p>
          <a:p>
            <a:pPr marL="609600" indent="-609600">
              <a:buFontTx/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90800"/>
            <a:ext cx="5417635" cy="4038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599"/>
            <a:ext cx="4495800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2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21363"/>
          </a:xfrm>
        </p:spPr>
        <p:txBody>
          <a:bodyPr/>
          <a:lstStyle/>
          <a:p>
            <a:pPr marL="0" lvl="0" indent="0">
              <a:buClr>
                <a:srgbClr val="784700"/>
              </a:buClr>
              <a:buNone/>
            </a:pPr>
            <a:r>
              <a:rPr lang="en-US" sz="4000" b="1" i="1" dirty="0">
                <a:solidFill>
                  <a:srgbClr val="FF0000"/>
                </a:solidFill>
              </a:rPr>
              <a:t>5</a:t>
            </a:r>
            <a:r>
              <a:rPr lang="en-US" sz="4000" b="1" i="1" dirty="0" smtClean="0">
                <a:solidFill>
                  <a:srgbClr val="FF0000"/>
                </a:solidFill>
                <a:effectLst/>
              </a:rPr>
              <a:t>.  alluvial fan</a:t>
            </a:r>
            <a:r>
              <a:rPr lang="en-US" sz="4000" b="1" dirty="0" smtClean="0">
                <a:solidFill>
                  <a:srgbClr val="FF0000"/>
                </a:solidFill>
                <a:effectLst/>
              </a:rPr>
              <a:t> – </a:t>
            </a:r>
            <a:r>
              <a:rPr lang="en-US" sz="4000" b="1" dirty="0" smtClean="0">
                <a:solidFill>
                  <a:srgbClr val="514225"/>
                </a:solidFill>
                <a:effectLst/>
              </a:rPr>
              <a:t>a fan shaped depositional feature, formed when a fast moving mountain stream flows onto a flat plain.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61855"/>
            <a:ext cx="4114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41" y="3200400"/>
            <a:ext cx="37043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lvl="0" indent="0">
              <a:buClr>
                <a:srgbClr val="784700"/>
              </a:buClr>
              <a:buNone/>
            </a:pPr>
            <a:r>
              <a:rPr lang="en-US" sz="4000" b="1" i="1" dirty="0">
                <a:solidFill>
                  <a:srgbClr val="FF0000"/>
                </a:solidFill>
              </a:rPr>
              <a:t>6</a:t>
            </a:r>
            <a:r>
              <a:rPr lang="en-US" sz="4000" b="1" i="1" dirty="0" smtClean="0">
                <a:solidFill>
                  <a:srgbClr val="FF0000"/>
                </a:solidFill>
                <a:effectLst/>
              </a:rPr>
              <a:t>. flood </a:t>
            </a:r>
            <a:r>
              <a:rPr lang="en-US" sz="4000" b="1" i="1" dirty="0">
                <a:solidFill>
                  <a:srgbClr val="FF0000"/>
                </a:solidFill>
                <a:effectLst/>
              </a:rPr>
              <a:t>plain </a:t>
            </a:r>
            <a:r>
              <a:rPr lang="en-US" sz="4000" b="1" dirty="0">
                <a:solidFill>
                  <a:srgbClr val="FF0000"/>
                </a:solidFill>
                <a:effectLst/>
              </a:rPr>
              <a:t>– </a:t>
            </a:r>
            <a:r>
              <a:rPr lang="en-US" sz="4000" b="1" dirty="0">
                <a:solidFill>
                  <a:srgbClr val="514225"/>
                </a:solidFill>
                <a:effectLst/>
              </a:rPr>
              <a:t>the area along a river that contains rich, fertile soil due to periodic overflow from a stream/river.</a:t>
            </a:r>
            <a:endParaRPr lang="en-US" sz="4000" i="1" dirty="0">
              <a:solidFill>
                <a:srgbClr val="514225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50029"/>
            <a:ext cx="47625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305800" cy="5486400"/>
          </a:xfrm>
        </p:spPr>
        <p:txBody>
          <a:bodyPr/>
          <a:lstStyle/>
          <a:p>
            <a:pPr marL="457200" lvl="0" indent="-457200" algn="l"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514225"/>
                </a:solidFill>
                <a:effectLst/>
                <a:hlinkClick r:id="rId2"/>
              </a:rPr>
              <a:t>Rivers </a:t>
            </a:r>
            <a:r>
              <a:rPr lang="en-US" sz="4000" b="1" dirty="0" err="1" smtClean="0">
                <a:solidFill>
                  <a:srgbClr val="514225"/>
                </a:solidFill>
                <a:effectLst/>
                <a:hlinkClick r:id="rId2"/>
              </a:rPr>
              <a:t>brainpop</a:t>
            </a:r>
            <a:endParaRPr lang="en-US" sz="4000" b="1" dirty="0" smtClean="0">
              <a:solidFill>
                <a:srgbClr val="514225"/>
              </a:solidFill>
              <a:effectLst/>
            </a:endParaRPr>
          </a:p>
          <a:p>
            <a:pPr marL="457200" lvl="0" indent="-457200" algn="l">
              <a:buFont typeface="Wingdings" pitchFamily="2" charset="2"/>
              <a:buChar char="§"/>
            </a:pPr>
            <a:endParaRPr lang="en-US" sz="4000" b="1" i="1" dirty="0">
              <a:solidFill>
                <a:srgbClr val="514225"/>
              </a:solidFill>
            </a:endParaRPr>
          </a:p>
          <a:p>
            <a:pPr marL="457200" lvl="0" indent="-457200" algn="l">
              <a:buFont typeface="Wingdings" pitchFamily="2" charset="2"/>
              <a:buChar char="§"/>
            </a:pPr>
            <a:endParaRPr lang="en-US" sz="4000" i="1" dirty="0">
              <a:solidFill>
                <a:srgbClr val="514225"/>
              </a:solidFill>
            </a:endParaRPr>
          </a:p>
          <a:p>
            <a:pPr marL="457200" lvl="0" indent="-457200" algn="l">
              <a:buFont typeface="Wingdings" pitchFamily="2" charset="2"/>
              <a:buChar char="§"/>
            </a:pPr>
            <a:endParaRPr lang="en-US" sz="4000" i="1" dirty="0">
              <a:solidFill>
                <a:srgbClr val="514225"/>
              </a:solidFill>
              <a:effectLst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99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 b="1" u="sng" dirty="0">
                <a:solidFill>
                  <a:srgbClr val="514225"/>
                </a:solidFill>
                <a:effectLst/>
              </a:rPr>
              <a:t>Objectives</a:t>
            </a:r>
            <a:r>
              <a:rPr lang="en-US" sz="2800" b="1" dirty="0">
                <a:solidFill>
                  <a:srgbClr val="514225"/>
                </a:solidFill>
                <a:effectLst/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solidFill>
                  <a:srgbClr val="514225"/>
                </a:solidFill>
                <a:effectLst/>
              </a:rPr>
              <a:t>Describe how moving water shapes the surface of the </a:t>
            </a:r>
            <a:r>
              <a:rPr lang="en-US" sz="2800" b="1" dirty="0" smtClean="0">
                <a:solidFill>
                  <a:srgbClr val="514225"/>
                </a:solidFill>
                <a:effectLst/>
              </a:rPr>
              <a:t>Earth.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rgbClr val="514225"/>
                </a:solidFill>
                <a:effectLst/>
              </a:rPr>
              <a:t>Explain 3 factors that affect the rate of stream erosion.</a:t>
            </a:r>
            <a:endParaRPr lang="en-US" sz="2800" b="1" dirty="0">
              <a:solidFill>
                <a:srgbClr val="514225"/>
              </a:solidFill>
              <a:effectLst/>
            </a:endParaRP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solidFill>
                  <a:srgbClr val="514225"/>
                </a:solidFill>
                <a:effectLst/>
              </a:rPr>
              <a:t>Describe a watershed</a:t>
            </a:r>
            <a:r>
              <a:rPr lang="en-US" sz="2800" b="1" dirty="0" smtClean="0">
                <a:solidFill>
                  <a:srgbClr val="514225"/>
                </a:solidFill>
                <a:effectLst/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rgbClr val="514225"/>
                </a:solidFill>
                <a:effectLst/>
              </a:rPr>
              <a:t>Describe </a:t>
            </a:r>
            <a:r>
              <a:rPr lang="en-US" sz="2800" b="1" dirty="0">
                <a:solidFill>
                  <a:srgbClr val="514225"/>
                </a:solidFill>
                <a:effectLst/>
              </a:rPr>
              <a:t>how a stream or river erodes and deposits sediment simultaneously (at the same time).</a:t>
            </a:r>
          </a:p>
          <a:p>
            <a:pPr marL="609600" indent="-609600">
              <a:buFontTx/>
              <a:buAutoNum type="arabicPeriod"/>
            </a:pPr>
            <a:endParaRPr lang="en-US" sz="4000" b="1" dirty="0" smtClean="0">
              <a:solidFill>
                <a:srgbClr val="514225"/>
              </a:solidFill>
              <a:effectLst/>
            </a:endParaRPr>
          </a:p>
          <a:p>
            <a:pPr marL="609600" indent="-609600">
              <a:buFontTx/>
              <a:buAutoNum type="arabicPeriod"/>
            </a:pPr>
            <a:endParaRPr lang="en-US" sz="4000" b="1" dirty="0" smtClean="0">
              <a:solidFill>
                <a:srgbClr val="514225"/>
              </a:solidFill>
              <a:effectLst/>
            </a:endParaRPr>
          </a:p>
          <a:p>
            <a:pPr marL="609600" indent="-609600">
              <a:buFontTx/>
              <a:buAutoNum type="arabicPeriod"/>
            </a:pPr>
            <a:endParaRPr lang="en-US" sz="4000" b="1" dirty="0">
              <a:solidFill>
                <a:srgbClr val="514225"/>
              </a:solidFill>
              <a:effectLst/>
            </a:endParaRPr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effectLst/>
              </a:rPr>
              <a:t>Chap 11, Sec </a:t>
            </a:r>
            <a:r>
              <a:rPr lang="en-US" sz="4000" dirty="0" smtClean="0">
                <a:effectLst/>
              </a:rPr>
              <a:t>1&amp;2 </a:t>
            </a:r>
            <a:r>
              <a:rPr lang="en-US" sz="4000" dirty="0">
                <a:effectLst/>
              </a:rPr>
              <a:t>(The Active River)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43000"/>
            <a:ext cx="8534400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3600" b="1" dirty="0">
                <a:solidFill>
                  <a:srgbClr val="FF0000"/>
                </a:solidFill>
                <a:latin typeface="Lucida Sans Unicode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Lucida Sans Unicode"/>
              </a:rPr>
              <a:t>.Gradient- </a:t>
            </a:r>
            <a:r>
              <a:rPr lang="en-US" sz="3600" b="1" dirty="0" smtClean="0">
                <a:latin typeface="Lucida Sans Unicode"/>
              </a:rPr>
              <a:t>the steepness of a slope</a:t>
            </a:r>
            <a:endParaRPr lang="en-US" sz="3600" b="1" dirty="0">
              <a:solidFill>
                <a:srgbClr val="514225"/>
              </a:solidFill>
              <a:latin typeface="Lucida Sans Unicode"/>
            </a:endParaRPr>
          </a:p>
          <a:p>
            <a:pPr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3600" b="1" dirty="0">
                <a:solidFill>
                  <a:srgbClr val="FF0000"/>
                </a:solidFill>
                <a:latin typeface="Lucida Sans Unicode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Lucida Sans Unicode"/>
              </a:rPr>
              <a:t>. </a:t>
            </a:r>
            <a:r>
              <a:rPr lang="en-US" sz="3600" b="1" dirty="0">
                <a:solidFill>
                  <a:srgbClr val="FF0000"/>
                </a:solidFill>
                <a:latin typeface="Lucida Sans Unicode"/>
              </a:rPr>
              <a:t>discharge </a:t>
            </a:r>
            <a:r>
              <a:rPr lang="en-US" sz="3600" b="1" dirty="0" smtClean="0">
                <a:solidFill>
                  <a:srgbClr val="FF0000"/>
                </a:solidFill>
                <a:latin typeface="Lucida Sans Unicode"/>
              </a:rPr>
              <a:t>– </a:t>
            </a:r>
            <a:r>
              <a:rPr lang="en-US" sz="3600" b="1" dirty="0" smtClean="0">
                <a:solidFill>
                  <a:srgbClr val="514225"/>
                </a:solidFill>
                <a:latin typeface="Lucida Sans Unicode"/>
              </a:rPr>
              <a:t>the amount of water that a stream or river carries in a given amount of time</a:t>
            </a:r>
            <a:endParaRPr lang="en-US" sz="3600" b="1" dirty="0">
              <a:solidFill>
                <a:srgbClr val="514225"/>
              </a:solidFill>
              <a:latin typeface="Lucida Sans Unicode"/>
            </a:endParaRPr>
          </a:p>
          <a:p>
            <a:pPr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3600" b="1" dirty="0" smtClean="0">
                <a:solidFill>
                  <a:srgbClr val="FF0000"/>
                </a:solidFill>
                <a:latin typeface="Lucida Sans Unicode"/>
              </a:rPr>
              <a:t>3. load- </a:t>
            </a:r>
            <a:r>
              <a:rPr lang="en-US" sz="3600" b="1" dirty="0" smtClean="0">
                <a:latin typeface="Lucida Sans Unicode"/>
              </a:rPr>
              <a:t>the sediment that a stream carries </a:t>
            </a:r>
            <a:r>
              <a:rPr lang="en-US" sz="3600" b="1" dirty="0" smtClean="0">
                <a:solidFill>
                  <a:srgbClr val="FF0000"/>
                </a:solidFill>
                <a:latin typeface="Lucida Sans Unicode"/>
              </a:rPr>
              <a:t>(3 types)</a:t>
            </a:r>
          </a:p>
          <a:p>
            <a:pPr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3600" b="1" dirty="0">
              <a:solidFill>
                <a:srgbClr val="514225"/>
              </a:solidFill>
              <a:latin typeface="Lucida Sans Unicode"/>
            </a:endParaRPr>
          </a:p>
          <a:p>
            <a:pPr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3600" b="1" dirty="0">
                <a:solidFill>
                  <a:srgbClr val="514225"/>
                </a:solidFill>
                <a:latin typeface="Lucida Sans Unicode"/>
              </a:rPr>
              <a:t>A stream’s ability to erode is influenced by these three factors!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6606" y="180038"/>
            <a:ext cx="948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3Factors of Stream Erosion: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7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714375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404326"/>
            <a:ext cx="11712222" cy="64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353" y="2743200"/>
            <a:ext cx="811087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linkClick r:id="rId2"/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/>
              </a:rPr>
              <a:t>Red Dye Meandering river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(1.5 min)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hotlink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178" y="1524000"/>
            <a:ext cx="7803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Why do rivers curve?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(3min)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y.hrw.com/images/points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3906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my.hrw.com/images/points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3906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y.hrw.com/images/points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3906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my.hrw.com/images/points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906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y.hrw.com/images/points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13906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my.hrw.com/images/points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3906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y.hrw.com/images/points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13906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143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99846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Rivers and streams deposit sediment where the speed of the water current decreases. </a:t>
            </a:r>
            <a:r>
              <a:rPr lang="en-US" b="1" dirty="0"/>
              <a:t>Figure 1</a:t>
            </a:r>
            <a:r>
              <a:rPr lang="en-US" dirty="0"/>
              <a:t> shows this type of deposition.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00554" y="1102137"/>
            <a:ext cx="7491899" cy="2391630"/>
          </a:xfrm>
          <a:custGeom>
            <a:avLst/>
            <a:gdLst>
              <a:gd name="connsiteX0" fmla="*/ 0 w 7491899"/>
              <a:gd name="connsiteY0" fmla="*/ 140509 h 2391630"/>
              <a:gd name="connsiteX1" fmla="*/ 2110154 w 7491899"/>
              <a:gd name="connsiteY1" fmla="*/ 81894 h 2391630"/>
              <a:gd name="connsiteX2" fmla="*/ 2543908 w 7491899"/>
              <a:gd name="connsiteY2" fmla="*/ 1113525 h 2391630"/>
              <a:gd name="connsiteX3" fmla="*/ 4396154 w 7491899"/>
              <a:gd name="connsiteY3" fmla="*/ 797001 h 2391630"/>
              <a:gd name="connsiteX4" fmla="*/ 5838092 w 7491899"/>
              <a:gd name="connsiteY4" fmla="*/ 2391340 h 2391630"/>
              <a:gd name="connsiteX5" fmla="*/ 6471138 w 7491899"/>
              <a:gd name="connsiteY5" fmla="*/ 656325 h 2391630"/>
              <a:gd name="connsiteX6" fmla="*/ 7408984 w 7491899"/>
              <a:gd name="connsiteY6" fmla="*/ 503925 h 2391630"/>
              <a:gd name="connsiteX7" fmla="*/ 7385538 w 7491899"/>
              <a:gd name="connsiteY7" fmla="*/ 539094 h 239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899" h="2391630">
                <a:moveTo>
                  <a:pt x="0" y="140509"/>
                </a:moveTo>
                <a:cubicBezTo>
                  <a:pt x="843084" y="30117"/>
                  <a:pt x="1686169" y="-80275"/>
                  <a:pt x="2110154" y="81894"/>
                </a:cubicBezTo>
                <a:cubicBezTo>
                  <a:pt x="2534139" y="244063"/>
                  <a:pt x="2162908" y="994341"/>
                  <a:pt x="2543908" y="1113525"/>
                </a:cubicBezTo>
                <a:cubicBezTo>
                  <a:pt x="2924908" y="1232709"/>
                  <a:pt x="3847123" y="584032"/>
                  <a:pt x="4396154" y="797001"/>
                </a:cubicBezTo>
                <a:cubicBezTo>
                  <a:pt x="4945185" y="1009970"/>
                  <a:pt x="5492261" y="2414786"/>
                  <a:pt x="5838092" y="2391340"/>
                </a:cubicBezTo>
                <a:cubicBezTo>
                  <a:pt x="6183923" y="2367894"/>
                  <a:pt x="6209323" y="970894"/>
                  <a:pt x="6471138" y="656325"/>
                </a:cubicBezTo>
                <a:cubicBezTo>
                  <a:pt x="6732953" y="341756"/>
                  <a:pt x="7256584" y="523463"/>
                  <a:pt x="7408984" y="503925"/>
                </a:cubicBezTo>
                <a:cubicBezTo>
                  <a:pt x="7561384" y="484387"/>
                  <a:pt x="7473461" y="511740"/>
                  <a:pt x="7385538" y="539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582615" y="2634405"/>
            <a:ext cx="7546281" cy="2031796"/>
          </a:xfrm>
          <a:custGeom>
            <a:avLst/>
            <a:gdLst>
              <a:gd name="connsiteX0" fmla="*/ 0 w 7546281"/>
              <a:gd name="connsiteY0" fmla="*/ 272918 h 2031796"/>
              <a:gd name="connsiteX1" fmla="*/ 1465385 w 7546281"/>
              <a:gd name="connsiteY1" fmla="*/ 26733 h 2031796"/>
              <a:gd name="connsiteX2" fmla="*/ 2227385 w 7546281"/>
              <a:gd name="connsiteY2" fmla="*/ 835626 h 2031796"/>
              <a:gd name="connsiteX3" fmla="*/ 3962400 w 7546281"/>
              <a:gd name="connsiteY3" fmla="*/ 519103 h 2031796"/>
              <a:gd name="connsiteX4" fmla="*/ 5521570 w 7546281"/>
              <a:gd name="connsiteY4" fmla="*/ 2031380 h 2031796"/>
              <a:gd name="connsiteX5" fmla="*/ 7092462 w 7546281"/>
              <a:gd name="connsiteY5" fmla="*/ 671503 h 2031796"/>
              <a:gd name="connsiteX6" fmla="*/ 7502770 w 7546281"/>
              <a:gd name="connsiteY6" fmla="*/ 589441 h 2031796"/>
              <a:gd name="connsiteX7" fmla="*/ 7514493 w 7546281"/>
              <a:gd name="connsiteY7" fmla="*/ 612887 h 203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281" h="2031796">
                <a:moveTo>
                  <a:pt x="0" y="272918"/>
                </a:moveTo>
                <a:cubicBezTo>
                  <a:pt x="547077" y="102933"/>
                  <a:pt x="1094154" y="-67052"/>
                  <a:pt x="1465385" y="26733"/>
                </a:cubicBezTo>
                <a:cubicBezTo>
                  <a:pt x="1836616" y="120518"/>
                  <a:pt x="1811216" y="753564"/>
                  <a:pt x="2227385" y="835626"/>
                </a:cubicBezTo>
                <a:cubicBezTo>
                  <a:pt x="2643554" y="917688"/>
                  <a:pt x="3413369" y="319811"/>
                  <a:pt x="3962400" y="519103"/>
                </a:cubicBezTo>
                <a:cubicBezTo>
                  <a:pt x="4511431" y="718395"/>
                  <a:pt x="4999893" y="2005980"/>
                  <a:pt x="5521570" y="2031380"/>
                </a:cubicBezTo>
                <a:cubicBezTo>
                  <a:pt x="6043247" y="2056780"/>
                  <a:pt x="6762262" y="911826"/>
                  <a:pt x="7092462" y="671503"/>
                </a:cubicBezTo>
                <a:cubicBezTo>
                  <a:pt x="7422662" y="431180"/>
                  <a:pt x="7432432" y="599210"/>
                  <a:pt x="7502770" y="589441"/>
                </a:cubicBezTo>
                <a:cubicBezTo>
                  <a:pt x="7573108" y="579672"/>
                  <a:pt x="7543800" y="596279"/>
                  <a:pt x="7514493" y="6128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20725771">
            <a:off x="304800" y="1981200"/>
            <a:ext cx="762000" cy="653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876800"/>
            <a:ext cx="7842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Draw a picture of a river and make note of where the river is eroding and depositing simultaneously.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8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 b="1" u="sng" dirty="0">
                <a:solidFill>
                  <a:srgbClr val="514225"/>
                </a:solidFill>
                <a:effectLst/>
              </a:rPr>
              <a:t>Tech</a:t>
            </a:r>
            <a:r>
              <a:rPr lang="en-US" sz="2800" b="1" dirty="0">
                <a:solidFill>
                  <a:srgbClr val="514225"/>
                </a:solidFill>
                <a:effectLst/>
              </a:rPr>
              <a:t> </a:t>
            </a:r>
            <a:r>
              <a:rPr lang="en-US" sz="2800" b="1" u="sng" dirty="0">
                <a:solidFill>
                  <a:srgbClr val="514225"/>
                </a:solidFill>
                <a:effectLst/>
              </a:rPr>
              <a:t>Terms</a:t>
            </a:r>
            <a:r>
              <a:rPr lang="en-US" sz="2800" b="1" dirty="0" smtClean="0">
                <a:solidFill>
                  <a:srgbClr val="514225"/>
                </a:solidFill>
                <a:effectLst/>
              </a:rPr>
              <a:t>:</a:t>
            </a:r>
            <a:endParaRPr lang="en-US" sz="2800" b="1" dirty="0">
              <a:solidFill>
                <a:srgbClr val="514225"/>
              </a:solidFill>
              <a:effectLst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  <a:effectLst/>
              </a:rPr>
              <a:t>. delta</a:t>
            </a:r>
            <a:r>
              <a:rPr lang="en-US" sz="2400" b="1" dirty="0" smtClean="0">
                <a:solidFill>
                  <a:srgbClr val="FF0000"/>
                </a:solidFill>
                <a:effectLst/>
              </a:rPr>
              <a:t> – </a:t>
            </a:r>
            <a:r>
              <a:rPr lang="en-US" sz="2400" b="1" dirty="0" smtClean="0">
                <a:solidFill>
                  <a:srgbClr val="514225"/>
                </a:solidFill>
                <a:effectLst/>
              </a:rPr>
              <a:t>a fan shaped depositional feature, formed when a load filled stream/river slows, as it enters a larger body of water.</a:t>
            </a:r>
          </a:p>
          <a:p>
            <a:pPr marL="609600" indent="-609600">
              <a:buFontTx/>
              <a:buNone/>
            </a:pPr>
            <a:endParaRPr lang="en-US" sz="4000" b="1" i="1" dirty="0" smtClean="0">
              <a:solidFill>
                <a:srgbClr val="514225"/>
              </a:solidFill>
              <a:effectLst/>
            </a:endParaRPr>
          </a:p>
          <a:p>
            <a:pPr marL="865632" lvl="1" indent="-609600">
              <a:buFontTx/>
              <a:buNone/>
            </a:pP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72" y="1905000"/>
            <a:ext cx="695067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4200" y="3115857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sediment is dropped at the mouth of the Nile River, in Egypt, a delta forms.</a:t>
            </a:r>
          </a:p>
        </p:txBody>
      </p:sp>
    </p:spTree>
    <p:extLst>
      <p:ext uri="{BB962C8B-B14F-4D97-AF65-F5344CB8AC3E}">
        <p14:creationId xmlns:p14="http://schemas.microsoft.com/office/powerpoint/2010/main" val="401710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RespondQuestionMaster">
  <a:themeElements>
    <a:clrScheme name="Stream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Stream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4854</TotalTime>
  <Words>275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Garamond</vt:lpstr>
      <vt:lpstr>Lucida Sans Unicode</vt:lpstr>
      <vt:lpstr>Tw Cen MT</vt:lpstr>
      <vt:lpstr>Tw Cen MT Condensed</vt:lpstr>
      <vt:lpstr>Verdana</vt:lpstr>
      <vt:lpstr>Wingdings</vt:lpstr>
      <vt:lpstr>Wingdings 2</vt:lpstr>
      <vt:lpstr>Wingdings 3</vt:lpstr>
      <vt:lpstr>iRespondQuestionMaster</vt:lpstr>
      <vt:lpstr>iRespondGraphMaster</vt:lpstr>
      <vt:lpstr>Concourse</vt:lpstr>
      <vt:lpstr>Integral</vt:lpstr>
      <vt:lpstr>Chapter 11</vt:lpstr>
      <vt:lpstr>Chap 11, Sec 1&amp;2 (The Active River)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Cobb County School District</dc:creator>
  <cp:lastModifiedBy>Adam Wiese</cp:lastModifiedBy>
  <cp:revision>192</cp:revision>
  <cp:lastPrinted>2016-10-10T17:55:41Z</cp:lastPrinted>
  <dcterms:created xsi:type="dcterms:W3CDTF">2006-12-08T15:33:12Z</dcterms:created>
  <dcterms:modified xsi:type="dcterms:W3CDTF">2016-10-10T18:13:51Z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