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</p:sldMasterIdLst>
  <p:sldIdLst>
    <p:sldId id="265" r:id="rId8"/>
    <p:sldId id="258" r:id="rId9"/>
    <p:sldId id="259" r:id="rId10"/>
    <p:sldId id="260" r:id="rId11"/>
    <p:sldId id="261" r:id="rId12"/>
    <p:sldId id="262" r:id="rId13"/>
    <p:sldId id="263" r:id="rId14"/>
    <p:sldId id="264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10" Type="http://schemas.openxmlformats.org/officeDocument/2006/relationships/slide" Target="slides/slide3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1/22/2016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srgbClr val="40BAD2"/>
                </a:solidFill>
              </a:rPr>
              <a:pPr/>
              <a:t>‹#›</a:t>
            </a:fld>
            <a:endParaRPr lang="en-US" dirty="0">
              <a:solidFill>
                <a:srgbClr val="40BA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9249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1/22/2016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srgbClr val="40BAD2"/>
                </a:solidFill>
              </a:rPr>
              <a:pPr/>
              <a:t>‹#›</a:t>
            </a:fld>
            <a:endParaRPr lang="en-US" dirty="0">
              <a:solidFill>
                <a:srgbClr val="40BA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686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1/22/2016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srgbClr val="40BAD2"/>
                </a:solidFill>
              </a:rPr>
              <a:pPr/>
              <a:t>‹#›</a:t>
            </a:fld>
            <a:endParaRPr lang="en-US" dirty="0">
              <a:solidFill>
                <a:srgbClr val="40BA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2611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1/22/2016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srgbClr val="40BAD2"/>
                </a:solidFill>
              </a:rPr>
              <a:pPr/>
              <a:t>‹#›</a:t>
            </a:fld>
            <a:endParaRPr lang="en-US" dirty="0">
              <a:solidFill>
                <a:srgbClr val="40BA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5810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1/22/2016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srgbClr val="40BAD2"/>
                </a:solidFill>
              </a:rPr>
              <a:pPr/>
              <a:t>‹#›</a:t>
            </a:fld>
            <a:endParaRPr lang="en-US" dirty="0">
              <a:solidFill>
                <a:srgbClr val="40BA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93289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1/22/2016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srgbClr val="40BAD2"/>
                </a:solidFill>
              </a:rPr>
              <a:pPr/>
              <a:t>‹#›</a:t>
            </a:fld>
            <a:endParaRPr lang="en-US" dirty="0">
              <a:solidFill>
                <a:srgbClr val="40BA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16044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1/22/2016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srgbClr val="40BAD2"/>
                </a:solidFill>
              </a:rPr>
              <a:pPr/>
              <a:t>‹#›</a:t>
            </a:fld>
            <a:endParaRPr lang="en-US" dirty="0">
              <a:solidFill>
                <a:srgbClr val="40BA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9945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1/22/2016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srgbClr val="40BAD2"/>
                </a:solidFill>
              </a:rPr>
              <a:pPr/>
              <a:t>‹#›</a:t>
            </a:fld>
            <a:endParaRPr lang="en-US" dirty="0">
              <a:solidFill>
                <a:srgbClr val="40BA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507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1/22/2016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srgbClr val="40BAD2"/>
                </a:solidFill>
              </a:rPr>
              <a:pPr/>
              <a:t>‹#›</a:t>
            </a:fld>
            <a:endParaRPr lang="en-US" dirty="0">
              <a:solidFill>
                <a:srgbClr val="40BA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9362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1/22/2016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srgbClr val="40BAD2"/>
                </a:solidFill>
              </a:rPr>
              <a:pPr/>
              <a:t>‹#›</a:t>
            </a:fld>
            <a:endParaRPr lang="en-US" dirty="0">
              <a:solidFill>
                <a:srgbClr val="40BA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7494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1/22/2016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srgbClr val="40BAD2"/>
                </a:solidFill>
              </a:rPr>
              <a:pPr/>
              <a:t>‹#›</a:t>
            </a:fld>
            <a:endParaRPr lang="en-US" dirty="0">
              <a:solidFill>
                <a:srgbClr val="40BA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689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1/22/2016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srgbClr val="40BAD2"/>
                </a:solidFill>
              </a:rPr>
              <a:pPr/>
              <a:t>‹#›</a:t>
            </a:fld>
            <a:endParaRPr lang="en-US" dirty="0">
              <a:solidFill>
                <a:srgbClr val="40BA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9040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1/22/2016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srgbClr val="40BAD2"/>
                </a:solidFill>
              </a:rPr>
              <a:pPr/>
              <a:t>‹#›</a:t>
            </a:fld>
            <a:endParaRPr lang="en-US" dirty="0">
              <a:solidFill>
                <a:srgbClr val="40BA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4485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1/22/2016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srgbClr val="40BAD2"/>
                </a:solidFill>
              </a:rPr>
              <a:pPr/>
              <a:t>‹#›</a:t>
            </a:fld>
            <a:endParaRPr lang="en-US" dirty="0">
              <a:solidFill>
                <a:srgbClr val="40BA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131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1/22/2016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srgbClr val="40BAD2"/>
                </a:solidFill>
              </a:rPr>
              <a:pPr/>
              <a:t>‹#›</a:t>
            </a:fld>
            <a:endParaRPr lang="en-US" dirty="0">
              <a:solidFill>
                <a:srgbClr val="40BA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414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1/22/2016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srgbClr val="40BAD2"/>
                </a:solidFill>
              </a:rPr>
              <a:pPr/>
              <a:t>‹#›</a:t>
            </a:fld>
            <a:endParaRPr lang="en-US" dirty="0">
              <a:solidFill>
                <a:srgbClr val="40BA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9655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1/22/2016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srgbClr val="40BAD2"/>
                </a:solidFill>
              </a:rPr>
              <a:pPr/>
              <a:t>‹#›</a:t>
            </a:fld>
            <a:endParaRPr lang="en-US" dirty="0">
              <a:solidFill>
                <a:srgbClr val="40BA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3958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1/22/2016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srgbClr val="40BAD2"/>
                </a:solidFill>
              </a:rPr>
              <a:pPr/>
              <a:t>‹#›</a:t>
            </a:fld>
            <a:endParaRPr lang="en-US" dirty="0">
              <a:solidFill>
                <a:srgbClr val="40BA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0911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1/22/2016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srgbClr val="40BAD2"/>
                </a:solidFill>
              </a:rPr>
              <a:pPr/>
              <a:t>‹#›</a:t>
            </a:fld>
            <a:endParaRPr lang="en-US" dirty="0">
              <a:solidFill>
                <a:srgbClr val="40BA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5164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1/22/2016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srgbClr val="40BAD2"/>
                </a:solidFill>
              </a:rPr>
              <a:pPr/>
              <a:t>‹#›</a:t>
            </a:fld>
            <a:endParaRPr lang="en-US" dirty="0">
              <a:solidFill>
                <a:srgbClr val="40BA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4019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1/22/2016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srgbClr val="40BAD2"/>
                </a:solidFill>
              </a:rPr>
              <a:pPr/>
              <a:t>‹#›</a:t>
            </a:fld>
            <a:endParaRPr lang="en-US" dirty="0">
              <a:solidFill>
                <a:srgbClr val="40BA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57441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1/22/2016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srgbClr val="40BAD2"/>
                </a:solidFill>
              </a:rPr>
              <a:pPr/>
              <a:t>‹#›</a:t>
            </a:fld>
            <a:endParaRPr lang="en-US" dirty="0">
              <a:solidFill>
                <a:srgbClr val="40BA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384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1/22/2016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srgbClr val="40BAD2"/>
                </a:solidFill>
              </a:rPr>
              <a:pPr/>
              <a:t>‹#›</a:t>
            </a:fld>
            <a:endParaRPr lang="en-US" dirty="0">
              <a:solidFill>
                <a:srgbClr val="40BA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908776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1/22/2016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srgbClr val="40BAD2"/>
                </a:solidFill>
              </a:rPr>
              <a:pPr/>
              <a:t>‹#›</a:t>
            </a:fld>
            <a:endParaRPr lang="en-US" dirty="0">
              <a:solidFill>
                <a:srgbClr val="40BA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06595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1/22/2016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srgbClr val="40BAD2"/>
                </a:solidFill>
              </a:rPr>
              <a:pPr/>
              <a:t>‹#›</a:t>
            </a:fld>
            <a:endParaRPr lang="en-US" dirty="0">
              <a:solidFill>
                <a:srgbClr val="40BA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910100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1/22/2016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srgbClr val="40BAD2"/>
                </a:solidFill>
              </a:rPr>
              <a:pPr/>
              <a:t>‹#›</a:t>
            </a:fld>
            <a:endParaRPr lang="en-US" dirty="0">
              <a:solidFill>
                <a:srgbClr val="40BA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914170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1/22/2016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srgbClr val="40BAD2"/>
                </a:solidFill>
              </a:rPr>
              <a:pPr/>
              <a:t>‹#›</a:t>
            </a:fld>
            <a:endParaRPr lang="en-US" dirty="0">
              <a:solidFill>
                <a:srgbClr val="40BA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347907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1/22/2016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srgbClr val="40BAD2"/>
                </a:solidFill>
              </a:rPr>
              <a:pPr/>
              <a:t>‹#›</a:t>
            </a:fld>
            <a:endParaRPr lang="en-US" dirty="0">
              <a:solidFill>
                <a:srgbClr val="40BA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60611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1/22/2016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srgbClr val="40BAD2"/>
                </a:solidFill>
              </a:rPr>
              <a:pPr/>
              <a:t>‹#›</a:t>
            </a:fld>
            <a:endParaRPr lang="en-US" dirty="0">
              <a:solidFill>
                <a:srgbClr val="40BA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44887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1/22/2016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srgbClr val="40BAD2"/>
                </a:solidFill>
              </a:rPr>
              <a:pPr/>
              <a:t>‹#›</a:t>
            </a:fld>
            <a:endParaRPr lang="en-US" dirty="0">
              <a:solidFill>
                <a:srgbClr val="40BA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65623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1/22/2016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srgbClr val="40BAD2"/>
                </a:solidFill>
              </a:rPr>
              <a:pPr/>
              <a:t>‹#›</a:t>
            </a:fld>
            <a:endParaRPr lang="en-US" dirty="0">
              <a:solidFill>
                <a:srgbClr val="40BA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29824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1/22/2016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srgbClr val="40BAD2"/>
                </a:solidFill>
              </a:rPr>
              <a:pPr/>
              <a:t>‹#›</a:t>
            </a:fld>
            <a:endParaRPr lang="en-US" dirty="0">
              <a:solidFill>
                <a:srgbClr val="40BA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514191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1/22/2016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srgbClr val="40BAD2"/>
                </a:solidFill>
              </a:rPr>
              <a:pPr/>
              <a:t>‹#›</a:t>
            </a:fld>
            <a:endParaRPr lang="en-US" dirty="0">
              <a:solidFill>
                <a:srgbClr val="40BA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643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1/22/2016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srgbClr val="40BAD2"/>
                </a:solidFill>
              </a:rPr>
              <a:pPr/>
              <a:t>‹#›</a:t>
            </a:fld>
            <a:endParaRPr lang="en-US" dirty="0">
              <a:solidFill>
                <a:srgbClr val="40BA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18391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1/22/2016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srgbClr val="40BAD2"/>
                </a:solidFill>
              </a:rPr>
              <a:pPr/>
              <a:t>‹#›</a:t>
            </a:fld>
            <a:endParaRPr lang="en-US" dirty="0">
              <a:solidFill>
                <a:srgbClr val="40BA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53251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1/22/2016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srgbClr val="40BAD2"/>
                </a:solidFill>
              </a:rPr>
              <a:pPr/>
              <a:t>‹#›</a:t>
            </a:fld>
            <a:endParaRPr lang="en-US" dirty="0">
              <a:solidFill>
                <a:srgbClr val="40BA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08943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1/22/2016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srgbClr val="40BAD2"/>
                </a:solidFill>
              </a:rPr>
              <a:pPr/>
              <a:t>‹#›</a:t>
            </a:fld>
            <a:endParaRPr lang="en-US" dirty="0">
              <a:solidFill>
                <a:srgbClr val="40BA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296582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1/22/2016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srgbClr val="40BAD2"/>
                </a:solidFill>
              </a:rPr>
              <a:pPr/>
              <a:t>‹#›</a:t>
            </a:fld>
            <a:endParaRPr lang="en-US" dirty="0">
              <a:solidFill>
                <a:srgbClr val="40BA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19038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1/22/2016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srgbClr val="40BAD2"/>
                </a:solidFill>
              </a:rPr>
              <a:pPr/>
              <a:t>‹#›</a:t>
            </a:fld>
            <a:endParaRPr lang="en-US" dirty="0">
              <a:solidFill>
                <a:srgbClr val="40BA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46988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1/22/2016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srgbClr val="40BAD2"/>
                </a:solidFill>
              </a:rPr>
              <a:pPr/>
              <a:t>‹#›</a:t>
            </a:fld>
            <a:endParaRPr lang="en-US" dirty="0">
              <a:solidFill>
                <a:srgbClr val="40BA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337704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1/22/2016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srgbClr val="40BAD2"/>
                </a:solidFill>
              </a:rPr>
              <a:pPr/>
              <a:t>‹#›</a:t>
            </a:fld>
            <a:endParaRPr lang="en-US" dirty="0">
              <a:solidFill>
                <a:srgbClr val="40BA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70201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1/22/2016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srgbClr val="40BAD2"/>
                </a:solidFill>
              </a:rPr>
              <a:pPr/>
              <a:t>‹#›</a:t>
            </a:fld>
            <a:endParaRPr lang="en-US" dirty="0">
              <a:solidFill>
                <a:srgbClr val="40BA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14309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1/22/2016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srgbClr val="40BAD2"/>
                </a:solidFill>
              </a:rPr>
              <a:pPr/>
              <a:t>‹#›</a:t>
            </a:fld>
            <a:endParaRPr lang="en-US" dirty="0">
              <a:solidFill>
                <a:srgbClr val="40BA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89282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1/22/2016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srgbClr val="40BAD2"/>
                </a:solidFill>
              </a:rPr>
              <a:pPr/>
              <a:t>‹#›</a:t>
            </a:fld>
            <a:endParaRPr lang="en-US" dirty="0">
              <a:solidFill>
                <a:srgbClr val="40BA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981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1/22/2016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srgbClr val="40BAD2"/>
                </a:solidFill>
              </a:rPr>
              <a:pPr/>
              <a:t>‹#›</a:t>
            </a:fld>
            <a:endParaRPr lang="en-US" dirty="0">
              <a:solidFill>
                <a:srgbClr val="40BA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920861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1/22/2016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srgbClr val="40BAD2"/>
                </a:solidFill>
              </a:rPr>
              <a:pPr/>
              <a:t>‹#›</a:t>
            </a:fld>
            <a:endParaRPr lang="en-US" dirty="0">
              <a:solidFill>
                <a:srgbClr val="40BA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27026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1/22/2016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srgbClr val="40BAD2"/>
                </a:solidFill>
              </a:rPr>
              <a:pPr/>
              <a:t>‹#›</a:t>
            </a:fld>
            <a:endParaRPr lang="en-US" dirty="0">
              <a:solidFill>
                <a:srgbClr val="40BA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82714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1/22/2016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srgbClr val="40BAD2"/>
                </a:solidFill>
              </a:rPr>
              <a:pPr/>
              <a:t>‹#›</a:t>
            </a:fld>
            <a:endParaRPr lang="en-US" dirty="0">
              <a:solidFill>
                <a:srgbClr val="40BA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77638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1/22/2016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srgbClr val="40BAD2"/>
                </a:solidFill>
              </a:rPr>
              <a:pPr/>
              <a:t>‹#›</a:t>
            </a:fld>
            <a:endParaRPr lang="en-US" dirty="0">
              <a:solidFill>
                <a:srgbClr val="40BA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12214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1/22/2016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srgbClr val="40BAD2"/>
                </a:solidFill>
              </a:rPr>
              <a:pPr/>
              <a:t>‹#›</a:t>
            </a:fld>
            <a:endParaRPr lang="en-US" dirty="0">
              <a:solidFill>
                <a:srgbClr val="40BA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56029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1/22/2016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srgbClr val="40BAD2"/>
                </a:solidFill>
              </a:rPr>
              <a:pPr/>
              <a:t>‹#›</a:t>
            </a:fld>
            <a:endParaRPr lang="en-US" dirty="0">
              <a:solidFill>
                <a:srgbClr val="40BA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67081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1/22/2016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srgbClr val="40BAD2"/>
                </a:solidFill>
              </a:rPr>
              <a:pPr/>
              <a:t>‹#›</a:t>
            </a:fld>
            <a:endParaRPr lang="en-US" dirty="0">
              <a:solidFill>
                <a:srgbClr val="40BA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70894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1/22/2016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srgbClr val="40BAD2"/>
                </a:solidFill>
              </a:rPr>
              <a:pPr/>
              <a:t>‹#›</a:t>
            </a:fld>
            <a:endParaRPr lang="en-US" dirty="0">
              <a:solidFill>
                <a:srgbClr val="40BA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87419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1/22/2016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srgbClr val="40BAD2"/>
                </a:solidFill>
              </a:rPr>
              <a:pPr/>
              <a:t>‹#›</a:t>
            </a:fld>
            <a:endParaRPr lang="en-US" dirty="0">
              <a:solidFill>
                <a:srgbClr val="40BA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170652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1/22/2016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srgbClr val="40BAD2"/>
                </a:solidFill>
              </a:rPr>
              <a:pPr/>
              <a:t>‹#›</a:t>
            </a:fld>
            <a:endParaRPr lang="en-US" dirty="0">
              <a:solidFill>
                <a:srgbClr val="40BA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33209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1/22/2016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srgbClr val="40BAD2"/>
                </a:solidFill>
              </a:rPr>
              <a:pPr/>
              <a:t>‹#›</a:t>
            </a:fld>
            <a:endParaRPr lang="en-US" dirty="0">
              <a:solidFill>
                <a:srgbClr val="40BA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77832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1/22/2016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srgbClr val="40BAD2"/>
                </a:solidFill>
              </a:rPr>
              <a:pPr/>
              <a:t>‹#›</a:t>
            </a:fld>
            <a:endParaRPr lang="en-US" dirty="0">
              <a:solidFill>
                <a:srgbClr val="40BA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69144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1/22/2016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srgbClr val="40BAD2"/>
                </a:solidFill>
              </a:rPr>
              <a:pPr/>
              <a:t>‹#›</a:t>
            </a:fld>
            <a:endParaRPr lang="en-US" dirty="0">
              <a:solidFill>
                <a:srgbClr val="40BA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82846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1/22/2016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srgbClr val="40BAD2"/>
                </a:solidFill>
              </a:rPr>
              <a:pPr/>
              <a:t>‹#›</a:t>
            </a:fld>
            <a:endParaRPr lang="en-US" dirty="0">
              <a:solidFill>
                <a:srgbClr val="40BA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03643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1/22/2016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srgbClr val="40BAD2"/>
                </a:solidFill>
              </a:rPr>
              <a:pPr/>
              <a:t>‹#›</a:t>
            </a:fld>
            <a:endParaRPr lang="en-US" dirty="0">
              <a:solidFill>
                <a:srgbClr val="40BA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77352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1/22/2016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srgbClr val="40BAD2"/>
                </a:solidFill>
              </a:rPr>
              <a:pPr/>
              <a:t>‹#›</a:t>
            </a:fld>
            <a:endParaRPr lang="en-US" dirty="0">
              <a:solidFill>
                <a:srgbClr val="40BA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36193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1/22/2016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srgbClr val="40BAD2"/>
                </a:solidFill>
              </a:rPr>
              <a:pPr/>
              <a:t>‹#›</a:t>
            </a:fld>
            <a:endParaRPr lang="en-US" dirty="0">
              <a:solidFill>
                <a:srgbClr val="40BA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346656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1/22/2016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srgbClr val="40BAD2"/>
                </a:solidFill>
              </a:rPr>
              <a:pPr/>
              <a:t>‹#›</a:t>
            </a:fld>
            <a:endParaRPr lang="en-US" dirty="0">
              <a:solidFill>
                <a:srgbClr val="40BA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49386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1/22/2016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srgbClr val="40BAD2"/>
                </a:solidFill>
              </a:rPr>
              <a:pPr/>
              <a:t>‹#›</a:t>
            </a:fld>
            <a:endParaRPr lang="en-US" dirty="0">
              <a:solidFill>
                <a:srgbClr val="40BA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29679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1/22/2016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srgbClr val="40BAD2"/>
                </a:solidFill>
              </a:rPr>
              <a:pPr/>
              <a:t>‹#›</a:t>
            </a:fld>
            <a:endParaRPr lang="en-US" dirty="0">
              <a:solidFill>
                <a:srgbClr val="40BA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74574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1/22/2016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srgbClr val="40BAD2"/>
                </a:solidFill>
              </a:rPr>
              <a:pPr/>
              <a:t>‹#›</a:t>
            </a:fld>
            <a:endParaRPr lang="en-US" dirty="0">
              <a:solidFill>
                <a:srgbClr val="40BA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969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1/22/2016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srgbClr val="40BAD2"/>
                </a:solidFill>
              </a:rPr>
              <a:pPr/>
              <a:t>‹#›</a:t>
            </a:fld>
            <a:endParaRPr lang="en-US" dirty="0">
              <a:solidFill>
                <a:srgbClr val="40BA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455936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1/22/2016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srgbClr val="40BAD2"/>
                </a:solidFill>
              </a:rPr>
              <a:pPr/>
              <a:t>‹#›</a:t>
            </a:fld>
            <a:endParaRPr lang="en-US" dirty="0">
              <a:solidFill>
                <a:srgbClr val="40BA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86915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1/22/2016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srgbClr val="40BAD2"/>
                </a:solidFill>
              </a:rPr>
              <a:pPr/>
              <a:t>‹#›</a:t>
            </a:fld>
            <a:endParaRPr lang="en-US" dirty="0">
              <a:solidFill>
                <a:srgbClr val="40BA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671300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1/22/2016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srgbClr val="40BAD2"/>
                </a:solidFill>
              </a:rPr>
              <a:pPr/>
              <a:t>‹#›</a:t>
            </a:fld>
            <a:endParaRPr lang="en-US" dirty="0">
              <a:solidFill>
                <a:srgbClr val="40BA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244288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1/22/2016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srgbClr val="40BAD2"/>
                </a:solidFill>
              </a:rPr>
              <a:pPr/>
              <a:t>‹#›</a:t>
            </a:fld>
            <a:endParaRPr lang="en-US" dirty="0">
              <a:solidFill>
                <a:srgbClr val="40BA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78930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1/22/2016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srgbClr val="40BAD2"/>
                </a:solidFill>
              </a:rPr>
              <a:pPr/>
              <a:t>‹#›</a:t>
            </a:fld>
            <a:endParaRPr lang="en-US" dirty="0">
              <a:solidFill>
                <a:srgbClr val="40BA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10778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1/22/2016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srgbClr val="40BAD2"/>
                </a:solidFill>
              </a:rPr>
              <a:pPr/>
              <a:t>‹#›</a:t>
            </a:fld>
            <a:endParaRPr lang="en-US" dirty="0">
              <a:solidFill>
                <a:srgbClr val="40BA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25497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1/22/2016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srgbClr val="40BAD2"/>
                </a:solidFill>
              </a:rPr>
              <a:pPr/>
              <a:t>‹#›</a:t>
            </a:fld>
            <a:endParaRPr lang="en-US" dirty="0">
              <a:solidFill>
                <a:srgbClr val="40BA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099116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1/22/2016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srgbClr val="40BAD2"/>
                </a:solidFill>
              </a:rPr>
              <a:pPr/>
              <a:t>‹#›</a:t>
            </a:fld>
            <a:endParaRPr lang="en-US" dirty="0">
              <a:solidFill>
                <a:srgbClr val="40BA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745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1/22/2016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srgbClr val="40BAD2"/>
                </a:solidFill>
              </a:rPr>
              <a:pPr/>
              <a:t>‹#›</a:t>
            </a:fld>
            <a:endParaRPr lang="en-US" dirty="0">
              <a:solidFill>
                <a:srgbClr val="40BA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943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1/22/2016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srgbClr val="40BAD2"/>
                </a:solidFill>
              </a:rPr>
              <a:pPr/>
              <a:t>‹#›</a:t>
            </a:fld>
            <a:endParaRPr lang="en-US" dirty="0">
              <a:solidFill>
                <a:srgbClr val="40BA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506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457200"/>
            <a:fld id="{5586B75A-687E-405C-8A0B-8D00578BA2C3}" type="datetimeFigureOut">
              <a:rPr lang="en-US" dirty="0">
                <a:solidFill>
                  <a:srgbClr val="000000">
                    <a:lumMod val="50000"/>
                    <a:lumOff val="50000"/>
                  </a:srgbClr>
                </a:solidFill>
              </a:rPr>
              <a:pPr defTabSz="457200"/>
              <a:t>1/22/2016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pPr defTabSz="457200"/>
            <a:fld id="{4FAB73BC-B049-4115-A692-8D63A059BFB8}" type="slidenum">
              <a:rPr lang="en-US" dirty="0">
                <a:solidFill>
                  <a:srgbClr val="40BAD2"/>
                </a:solidFill>
              </a:rPr>
              <a:pPr defTabSz="457200"/>
              <a:t>‹#›</a:t>
            </a:fld>
            <a:endParaRPr lang="en-US" dirty="0">
              <a:solidFill>
                <a:srgbClr val="40BA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994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457200"/>
            <a:fld id="{5586B75A-687E-405C-8A0B-8D00578BA2C3}" type="datetimeFigureOut">
              <a:rPr lang="en-US" dirty="0">
                <a:solidFill>
                  <a:srgbClr val="000000">
                    <a:lumMod val="50000"/>
                    <a:lumOff val="50000"/>
                  </a:srgbClr>
                </a:solidFill>
              </a:rPr>
              <a:pPr defTabSz="457200"/>
              <a:t>1/22/2016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pPr defTabSz="457200"/>
            <a:fld id="{4FAB73BC-B049-4115-A692-8D63A059BFB8}" type="slidenum">
              <a:rPr lang="en-US" dirty="0">
                <a:solidFill>
                  <a:srgbClr val="40BAD2"/>
                </a:solidFill>
              </a:rPr>
              <a:pPr defTabSz="457200"/>
              <a:t>‹#›</a:t>
            </a:fld>
            <a:endParaRPr lang="en-US" dirty="0">
              <a:solidFill>
                <a:srgbClr val="40BA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6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457200"/>
            <a:fld id="{5586B75A-687E-405C-8A0B-8D00578BA2C3}" type="datetimeFigureOut">
              <a:rPr lang="en-US" dirty="0">
                <a:solidFill>
                  <a:srgbClr val="000000">
                    <a:lumMod val="50000"/>
                    <a:lumOff val="50000"/>
                  </a:srgbClr>
                </a:solidFill>
              </a:rPr>
              <a:pPr defTabSz="457200"/>
              <a:t>1/22/2016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pPr defTabSz="457200"/>
            <a:fld id="{4FAB73BC-B049-4115-A692-8D63A059BFB8}" type="slidenum">
              <a:rPr lang="en-US" dirty="0">
                <a:solidFill>
                  <a:srgbClr val="40BAD2"/>
                </a:solidFill>
              </a:rPr>
              <a:pPr defTabSz="457200"/>
              <a:t>‹#›</a:t>
            </a:fld>
            <a:endParaRPr lang="en-US" dirty="0">
              <a:solidFill>
                <a:srgbClr val="40BA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925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457200"/>
            <a:fld id="{5586B75A-687E-405C-8A0B-8D00578BA2C3}" type="datetimeFigureOut">
              <a:rPr lang="en-US" dirty="0">
                <a:solidFill>
                  <a:srgbClr val="000000">
                    <a:lumMod val="50000"/>
                    <a:lumOff val="50000"/>
                  </a:srgbClr>
                </a:solidFill>
              </a:rPr>
              <a:pPr defTabSz="457200"/>
              <a:t>1/22/2016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pPr defTabSz="457200"/>
            <a:fld id="{4FAB73BC-B049-4115-A692-8D63A059BFB8}" type="slidenum">
              <a:rPr lang="en-US" dirty="0">
                <a:solidFill>
                  <a:srgbClr val="40BAD2"/>
                </a:solidFill>
              </a:rPr>
              <a:pPr defTabSz="457200"/>
              <a:t>‹#›</a:t>
            </a:fld>
            <a:endParaRPr lang="en-US" dirty="0">
              <a:solidFill>
                <a:srgbClr val="40BA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918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457200"/>
            <a:fld id="{5586B75A-687E-405C-8A0B-8D00578BA2C3}" type="datetimeFigureOut">
              <a:rPr lang="en-US" dirty="0">
                <a:solidFill>
                  <a:srgbClr val="000000">
                    <a:lumMod val="50000"/>
                    <a:lumOff val="50000"/>
                  </a:srgbClr>
                </a:solidFill>
              </a:rPr>
              <a:pPr defTabSz="457200"/>
              <a:t>1/22/2016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pPr defTabSz="457200"/>
            <a:fld id="{4FAB73BC-B049-4115-A692-8D63A059BFB8}" type="slidenum">
              <a:rPr lang="en-US" dirty="0">
                <a:solidFill>
                  <a:srgbClr val="40BAD2"/>
                </a:solidFill>
              </a:rPr>
              <a:pPr defTabSz="457200"/>
              <a:t>‹#›</a:t>
            </a:fld>
            <a:endParaRPr lang="en-US" dirty="0">
              <a:solidFill>
                <a:srgbClr val="40BA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9606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457200"/>
            <a:fld id="{5586B75A-687E-405C-8A0B-8D00578BA2C3}" type="datetimeFigureOut">
              <a:rPr lang="en-US" dirty="0">
                <a:solidFill>
                  <a:srgbClr val="000000">
                    <a:lumMod val="50000"/>
                    <a:lumOff val="50000"/>
                  </a:srgbClr>
                </a:solidFill>
              </a:rPr>
              <a:pPr defTabSz="457200"/>
              <a:t>1/22/2016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pPr defTabSz="457200"/>
            <a:fld id="{4FAB73BC-B049-4115-A692-8D63A059BFB8}" type="slidenum">
              <a:rPr lang="en-US" dirty="0">
                <a:solidFill>
                  <a:srgbClr val="40BAD2"/>
                </a:solidFill>
              </a:rPr>
              <a:pPr defTabSz="457200"/>
              <a:t>‹#›</a:t>
            </a:fld>
            <a:endParaRPr lang="en-US" dirty="0">
              <a:solidFill>
                <a:srgbClr val="40BA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312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457200"/>
            <a:fld id="{5586B75A-687E-405C-8A0B-8D00578BA2C3}" type="datetimeFigureOut">
              <a:rPr lang="en-US" dirty="0">
                <a:solidFill>
                  <a:srgbClr val="000000">
                    <a:lumMod val="50000"/>
                    <a:lumOff val="50000"/>
                  </a:srgbClr>
                </a:solidFill>
              </a:rPr>
              <a:pPr defTabSz="457200"/>
              <a:t>1/22/2016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pPr defTabSz="457200"/>
            <a:fld id="{4FAB73BC-B049-4115-A692-8D63A059BFB8}" type="slidenum">
              <a:rPr lang="en-US" dirty="0">
                <a:solidFill>
                  <a:srgbClr val="40BAD2"/>
                </a:solidFill>
              </a:rPr>
              <a:pPr defTabSz="457200"/>
              <a:t>‹#›</a:t>
            </a:fld>
            <a:endParaRPr lang="en-US" dirty="0">
              <a:solidFill>
                <a:srgbClr val="40BA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7286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13.2 The Ocean Floor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4000" u="sng" dirty="0">
                <a:latin typeface="Arial" panose="020B0604020202020204" pitchFamily="34" charset="0"/>
                <a:ea typeface="MS Mincho" panose="02020609040205080304" pitchFamily="49" charset="-128"/>
              </a:rPr>
              <a:t>Objectives</a:t>
            </a:r>
            <a:r>
              <a:rPr lang="en-US" sz="4000" dirty="0">
                <a:latin typeface="Arial" panose="020B0604020202020204" pitchFamily="34" charset="0"/>
                <a:ea typeface="MS Mincho" panose="02020609040205080304" pitchFamily="49" charset="-128"/>
              </a:rPr>
              <a:t>:</a:t>
            </a:r>
            <a:endParaRPr lang="en-US" sz="3600" dirty="0">
              <a:latin typeface="Times New Roman" panose="02020603050405020304" pitchFamily="18" charset="0"/>
              <a:ea typeface="MS Mincho" panose="02020609040205080304" pitchFamily="49" charset="-128"/>
            </a:endParaRP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  <a:tabLst>
                <a:tab pos="457200" algn="l"/>
              </a:tabLst>
            </a:pPr>
            <a:r>
              <a:rPr lang="en-US" sz="4000" dirty="0" smtClean="0">
                <a:latin typeface="Arial" panose="020B0604020202020204" pitchFamily="34" charset="0"/>
                <a:ea typeface="MS Mincho" panose="02020609040205080304" pitchFamily="49" charset="-128"/>
              </a:rPr>
              <a:t>1. Identify </a:t>
            </a:r>
            <a:r>
              <a:rPr lang="en-US" sz="4000" dirty="0">
                <a:latin typeface="Arial" panose="020B0604020202020204" pitchFamily="34" charset="0"/>
                <a:ea typeface="MS Mincho" panose="02020609040205080304" pitchFamily="49" charset="-128"/>
              </a:rPr>
              <a:t>the two major regions of the ocean floor</a:t>
            </a:r>
            <a:r>
              <a:rPr lang="en-US" sz="4000" dirty="0" smtClean="0">
                <a:latin typeface="Arial" panose="020B0604020202020204" pitchFamily="34" charset="0"/>
                <a:ea typeface="MS Mincho" panose="02020609040205080304" pitchFamily="49" charset="-128"/>
              </a:rPr>
              <a:t>.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endParaRPr lang="en-US" sz="3600" dirty="0">
              <a:latin typeface="Times New Roman" panose="02020603050405020304" pitchFamily="18" charset="0"/>
              <a:ea typeface="MS Mincho" panose="02020609040205080304" pitchFamily="49" charset="-128"/>
            </a:endParaRP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  <a:tabLst>
                <a:tab pos="457200" algn="l"/>
              </a:tabLst>
            </a:pPr>
            <a:r>
              <a:rPr lang="en-US" sz="4000" dirty="0" smtClean="0">
                <a:latin typeface="Arial" panose="020B0604020202020204" pitchFamily="34" charset="0"/>
                <a:ea typeface="MS Mincho" panose="02020609040205080304" pitchFamily="49" charset="-128"/>
              </a:rPr>
              <a:t>2. Classify </a:t>
            </a:r>
            <a:r>
              <a:rPr lang="en-US" sz="4000" dirty="0">
                <a:latin typeface="Arial" panose="020B0604020202020204" pitchFamily="34" charset="0"/>
                <a:ea typeface="MS Mincho" panose="02020609040205080304" pitchFamily="49" charset="-128"/>
              </a:rPr>
              <a:t>subdivisions and features of the two major regions of the ocean floor.</a:t>
            </a:r>
            <a:endParaRPr lang="en-US" sz="3600" dirty="0">
              <a:latin typeface="Times New Roman" panose="02020603050405020304" pitchFamily="18" charset="0"/>
              <a:ea typeface="MS Mincho" panose="02020609040205080304" pitchFamily="49" charset="-128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3798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Studying the Ocean Floor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9268" y="97971"/>
            <a:ext cx="7315200" cy="5886777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Seeing by Sonar: </a:t>
            </a:r>
            <a:r>
              <a:rPr lang="en-US" sz="2400" dirty="0"/>
              <a:t>Scientists </a:t>
            </a:r>
            <a:r>
              <a:rPr lang="en-US" sz="2400" dirty="0" smtClean="0"/>
              <a:t>calculate </a:t>
            </a:r>
            <a:r>
              <a:rPr lang="en-US" sz="2400" dirty="0"/>
              <a:t>the depth by multiplying half the travel time by the speed of sound in water (about 1,500 m/s).</a:t>
            </a:r>
            <a:endParaRPr lang="en-US" sz="2400" b="1" dirty="0" smtClean="0"/>
          </a:p>
          <a:p>
            <a:r>
              <a:rPr lang="en-US" sz="2400" b="1" dirty="0" smtClean="0"/>
              <a:t>Oceanography via Satellite</a:t>
            </a:r>
          </a:p>
          <a:p>
            <a:r>
              <a:rPr lang="en-US" sz="2400" b="1" dirty="0"/>
              <a:t>Studying the Floor with </a:t>
            </a:r>
            <a:r>
              <a:rPr lang="en-US" sz="2400" b="1" dirty="0" err="1" smtClean="0"/>
              <a:t>Geostat</a:t>
            </a:r>
            <a:endParaRPr lang="en-US" sz="2400" b="1" dirty="0" smtClean="0"/>
          </a:p>
          <a:p>
            <a:endParaRPr lang="en-US" sz="2400" b="1" dirty="0"/>
          </a:p>
          <a:p>
            <a:endParaRPr lang="en-US" sz="2400" b="1" dirty="0" smtClean="0"/>
          </a:p>
          <a:p>
            <a:endParaRPr lang="en-US" sz="2400" b="1" dirty="0"/>
          </a:p>
          <a:p>
            <a:endParaRPr lang="en-US" sz="2400" b="1" dirty="0" smtClean="0"/>
          </a:p>
          <a:p>
            <a:endParaRPr lang="en-US" sz="2400" b="1" dirty="0"/>
          </a:p>
          <a:p>
            <a:endParaRPr lang="en-US" sz="2400" b="1" dirty="0" smtClean="0"/>
          </a:p>
          <a:p>
            <a:endParaRPr lang="en-US" sz="2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7371" y="2416628"/>
            <a:ext cx="9358692" cy="4136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1240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5628" y="0"/>
            <a:ext cx="6071243" cy="7350252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7387" y="1230361"/>
            <a:ext cx="4440813" cy="3396068"/>
          </a:xfrm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000000"/>
                </a:solidFill>
                <a:latin typeface="Verdana" panose="020B0604030504040204" pitchFamily="34" charset="0"/>
              </a:rPr>
              <a:t>Geostat</a:t>
            </a:r>
            <a:r>
              <a:rPr lang="en-US" dirty="0" smtClean="0">
                <a:solidFill>
                  <a:srgbClr val="000000"/>
                </a:solidFill>
                <a:latin typeface="Verdana" panose="020B0604030504040204" pitchFamily="34" charset="0"/>
              </a:rPr>
              <a:t> has </a:t>
            </a:r>
            <a:r>
              <a:rPr lang="en-US" dirty="0">
                <a:solidFill>
                  <a:srgbClr val="000000"/>
                </a:solidFill>
                <a:latin typeface="Verdana" panose="020B0604030504040204" pitchFamily="34" charset="0"/>
              </a:rPr>
              <a:t>been used to measure slight changes in the height of the ocean’s surface. Different underwater features, such as mountains and trenches, affect the height of the water above </a:t>
            </a:r>
            <a:r>
              <a:rPr lang="en-US" dirty="0" smtClean="0">
                <a:solidFill>
                  <a:srgbClr val="000000"/>
                </a:solidFill>
                <a:latin typeface="Verdana" panose="020B0604030504040204" pitchFamily="34" charset="0"/>
              </a:rPr>
              <a:t>them.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62911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Revealing the Ocean Floor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  <a:tabLst>
                <a:tab pos="457200" algn="l"/>
              </a:tabLst>
            </a:pPr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ea typeface="MS Mincho" panose="02020609040205080304" pitchFamily="49" charset="-128"/>
              </a:rPr>
              <a:t>1.   Continental 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ea typeface="MS Mincho" panose="02020609040205080304" pitchFamily="49" charset="-128"/>
              </a:rPr>
              <a:t>margin </a:t>
            </a: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</a:rPr>
              <a:t>– made of continental crust _____________</a:t>
            </a:r>
            <a:endParaRPr lang="en-US" dirty="0">
              <a:latin typeface="Times New Roman" panose="02020603050405020304" pitchFamily="18" charset="0"/>
              <a:ea typeface="MS Mincho" panose="02020609040205080304" pitchFamily="49" charset="-128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</a:rPr>
              <a:t> </a:t>
            </a:r>
            <a:endParaRPr lang="en-US" dirty="0">
              <a:latin typeface="Times New Roman" panose="02020603050405020304" pitchFamily="18" charset="0"/>
              <a:ea typeface="MS Mincho" panose="02020609040205080304" pitchFamily="49" charset="-128"/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ea typeface="MS Mincho" panose="02020609040205080304" pitchFamily="49" charset="-128"/>
              </a:rPr>
              <a:t>2.  Deep 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ea typeface="MS Mincho" panose="02020609040205080304" pitchFamily="49" charset="-128"/>
              </a:rPr>
              <a:t>ocean basin </a:t>
            </a: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</a:rPr>
              <a:t>– made of oceanic crust </a:t>
            </a:r>
            <a:endParaRPr lang="en-US" dirty="0" smtClean="0">
              <a:latin typeface="Arial" panose="020B0604020202020204" pitchFamily="34" charset="0"/>
              <a:ea typeface="MS Mincho" panose="02020609040205080304" pitchFamily="49" charset="-128"/>
            </a:endParaRPr>
          </a:p>
          <a:p>
            <a:r>
              <a:rPr lang="en-US" dirty="0" smtClean="0">
                <a:latin typeface="Arial" panose="020B0604020202020204" pitchFamily="34" charset="0"/>
                <a:ea typeface="MS Mincho" panose="02020609040205080304" pitchFamily="49" charset="-128"/>
              </a:rPr>
              <a:t>______________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34640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7822"/>
            <a:ext cx="12055335" cy="5076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241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/>
              <a:t>Ocean Floor Subdivisions and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MS Mincho" panose="02020609040205080304" pitchFamily="49" charset="-128"/>
              </a:rPr>
              <a:t>Continental margin contains: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MS Mincho" panose="02020609040205080304" pitchFamily="49" charset="-128"/>
            </a:endParaRPr>
          </a:p>
          <a:p>
            <a:pPr marL="27432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</a:rPr>
              <a:t> </a:t>
            </a:r>
            <a:endParaRPr lang="en-US" dirty="0">
              <a:latin typeface="Times New Roman" panose="02020603050405020304" pitchFamily="18" charset="0"/>
              <a:ea typeface="MS Mincho" panose="02020609040205080304" pitchFamily="49" charset="-128"/>
            </a:endParaRP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smtClean="0">
                <a:latin typeface="Arial" panose="020B0604020202020204" pitchFamily="34" charset="0"/>
                <a:ea typeface="MS Mincho" panose="02020609040205080304" pitchFamily="49" charset="-128"/>
              </a:rPr>
              <a:t>1.  Continental </a:t>
            </a:r>
            <a:r>
              <a:rPr lang="en-US" b="1" dirty="0">
                <a:latin typeface="Arial" panose="020B0604020202020204" pitchFamily="34" charset="0"/>
                <a:ea typeface="MS Mincho" panose="02020609040205080304" pitchFamily="49" charset="-128"/>
              </a:rPr>
              <a:t>shelf – </a:t>
            </a:r>
            <a:endParaRPr lang="en-US" b="1" dirty="0">
              <a:latin typeface="Times New Roman" panose="02020603050405020304" pitchFamily="18" charset="0"/>
              <a:ea typeface="MS Mincho" panose="02020609040205080304" pitchFamily="49" charset="-128"/>
            </a:endParaRPr>
          </a:p>
          <a:p>
            <a:pPr marL="914400" marR="0">
              <a:spcBef>
                <a:spcPts val="0"/>
              </a:spcBef>
              <a:spcAft>
                <a:spcPts val="0"/>
              </a:spcAft>
            </a:pPr>
            <a:endParaRPr lang="en-US" b="1" dirty="0">
              <a:latin typeface="Times New Roman" panose="02020603050405020304" pitchFamily="18" charset="0"/>
              <a:ea typeface="MS Mincho" panose="02020609040205080304" pitchFamily="49" charset="-128"/>
            </a:endParaRPr>
          </a:p>
          <a:p>
            <a:pPr marL="73152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latin typeface="Arial" panose="020B0604020202020204" pitchFamily="34" charset="0"/>
                <a:ea typeface="MS Mincho" panose="02020609040205080304" pitchFamily="49" charset="-128"/>
              </a:rPr>
              <a:t> </a:t>
            </a:r>
            <a:endParaRPr lang="en-US" b="1" dirty="0">
              <a:latin typeface="Times New Roman" panose="02020603050405020304" pitchFamily="18" charset="0"/>
              <a:ea typeface="MS Mincho" panose="02020609040205080304" pitchFamily="49" charset="-128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latin typeface="Arial" panose="020B0604020202020204" pitchFamily="34" charset="0"/>
                <a:ea typeface="MS Mincho" panose="02020609040205080304" pitchFamily="49" charset="-128"/>
              </a:rPr>
              <a:t> </a:t>
            </a:r>
            <a:endParaRPr lang="en-US" b="1" dirty="0">
              <a:latin typeface="Times New Roman" panose="02020603050405020304" pitchFamily="18" charset="0"/>
              <a:ea typeface="MS Mincho" panose="02020609040205080304" pitchFamily="49" charset="-128"/>
            </a:endParaRP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smtClean="0">
                <a:latin typeface="Arial" panose="020B0604020202020204" pitchFamily="34" charset="0"/>
                <a:ea typeface="MS Mincho" panose="02020609040205080304" pitchFamily="49" charset="-128"/>
              </a:rPr>
              <a:t>2.  Continental </a:t>
            </a:r>
            <a:r>
              <a:rPr lang="en-US" b="1" dirty="0">
                <a:latin typeface="Arial" panose="020B0604020202020204" pitchFamily="34" charset="0"/>
                <a:ea typeface="MS Mincho" panose="02020609040205080304" pitchFamily="49" charset="-128"/>
              </a:rPr>
              <a:t>slope – </a:t>
            </a:r>
            <a:endParaRPr lang="en-US" b="1" dirty="0">
              <a:latin typeface="Times New Roman" panose="02020603050405020304" pitchFamily="18" charset="0"/>
              <a:ea typeface="MS Mincho" panose="02020609040205080304" pitchFamily="49" charset="-128"/>
            </a:endParaRPr>
          </a:p>
          <a:p>
            <a:pPr marL="73152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latin typeface="Arial" panose="020B0604020202020204" pitchFamily="34" charset="0"/>
                <a:ea typeface="MS Mincho" panose="02020609040205080304" pitchFamily="49" charset="-128"/>
              </a:rPr>
              <a:t> </a:t>
            </a:r>
            <a:endParaRPr lang="en-US" b="1" dirty="0" smtClean="0">
              <a:latin typeface="Times New Roman" panose="02020603050405020304" pitchFamily="18" charset="0"/>
              <a:ea typeface="MS Mincho" panose="02020609040205080304" pitchFamily="49" charset="-128"/>
            </a:endParaRPr>
          </a:p>
          <a:p>
            <a:pPr marL="73152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latin typeface="Arial" panose="020B0604020202020204" pitchFamily="34" charset="0"/>
                <a:ea typeface="MS Mincho" panose="02020609040205080304" pitchFamily="49" charset="-128"/>
              </a:rPr>
              <a:t> </a:t>
            </a:r>
            <a:endParaRPr lang="en-US" b="1" dirty="0">
              <a:latin typeface="Times New Roman" panose="02020603050405020304" pitchFamily="18" charset="0"/>
              <a:ea typeface="MS Mincho" panose="02020609040205080304" pitchFamily="49" charset="-128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latin typeface="Arial" panose="020B0604020202020204" pitchFamily="34" charset="0"/>
                <a:ea typeface="MS Mincho" panose="02020609040205080304" pitchFamily="49" charset="-128"/>
              </a:rPr>
              <a:t> </a:t>
            </a:r>
            <a:endParaRPr lang="en-US" b="1" dirty="0" smtClean="0">
              <a:latin typeface="Times New Roman" panose="02020603050405020304" pitchFamily="18" charset="0"/>
              <a:ea typeface="MS Mincho" panose="02020609040205080304" pitchFamily="49" charset="-128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smtClean="0">
                <a:latin typeface="Times New Roman" panose="02020603050405020304" pitchFamily="18" charset="0"/>
                <a:ea typeface="MS Mincho" panose="02020609040205080304" pitchFamily="49" charset="-128"/>
              </a:rPr>
              <a:t>3.  </a:t>
            </a:r>
            <a:r>
              <a:rPr lang="en-US" b="1" dirty="0" smtClean="0">
                <a:latin typeface="Arial" panose="020B0604020202020204" pitchFamily="34" charset="0"/>
                <a:ea typeface="MS Mincho" panose="02020609040205080304" pitchFamily="49" charset="-128"/>
              </a:rPr>
              <a:t>Continental </a:t>
            </a:r>
            <a:r>
              <a:rPr lang="en-US" b="1" dirty="0">
                <a:latin typeface="Arial" panose="020B0604020202020204" pitchFamily="34" charset="0"/>
                <a:ea typeface="MS Mincho" panose="02020609040205080304" pitchFamily="49" charset="-128"/>
              </a:rPr>
              <a:t>rise – </a:t>
            </a:r>
            <a:endParaRPr lang="en-US" b="1" dirty="0">
              <a:latin typeface="Times New Roman" panose="02020603050405020304" pitchFamily="18" charset="0"/>
              <a:ea typeface="MS Mincho" panose="02020609040205080304" pitchFamily="49" charset="-128"/>
            </a:endParaRPr>
          </a:p>
          <a:p>
            <a:pPr marL="73152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</a:rPr>
              <a:t> </a:t>
            </a:r>
            <a:endParaRPr lang="en-US" dirty="0">
              <a:latin typeface="Times New Roman" panose="02020603050405020304" pitchFamily="18" charset="0"/>
              <a:ea typeface="MS Mincho" panose="02020609040205080304" pitchFamily="49" charset="-128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31505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/>
              <a:t>Ocean Floor Subdivisions and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>
                <a:solidFill>
                  <a:srgbClr val="FF0000"/>
                </a:solidFill>
              </a:rPr>
              <a:t>Deep ocean basin contains:</a:t>
            </a:r>
          </a:p>
          <a:p>
            <a:r>
              <a:rPr lang="en-US" dirty="0"/>
              <a:t> </a:t>
            </a:r>
          </a:p>
          <a:p>
            <a:pPr lvl="0"/>
            <a:r>
              <a:rPr lang="en-US" sz="2400" b="1" dirty="0"/>
              <a:t>Abyssal plain – </a:t>
            </a:r>
          </a:p>
          <a:p>
            <a:r>
              <a:rPr lang="en-US" sz="2400" b="1" dirty="0"/>
              <a:t> </a:t>
            </a:r>
          </a:p>
          <a:p>
            <a:pPr lvl="0"/>
            <a:r>
              <a:rPr lang="en-US" sz="2400" b="1" dirty="0"/>
              <a:t>Mid-ocean ridges-</a:t>
            </a:r>
          </a:p>
          <a:p>
            <a:r>
              <a:rPr lang="en-US" sz="2400" b="1" dirty="0"/>
              <a:t> </a:t>
            </a:r>
          </a:p>
          <a:p>
            <a:pPr lvl="0"/>
            <a:r>
              <a:rPr lang="en-US" sz="2400" b="1" dirty="0"/>
              <a:t>Rift valleys-</a:t>
            </a:r>
          </a:p>
          <a:p>
            <a:r>
              <a:rPr lang="en-US" sz="2400" b="1" dirty="0"/>
              <a:t> </a:t>
            </a:r>
          </a:p>
          <a:p>
            <a:pPr lvl="0"/>
            <a:r>
              <a:rPr lang="en-US" sz="2400" b="1" dirty="0"/>
              <a:t>Trenches-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04713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Technology </a:t>
            </a:r>
            <a:r>
              <a:rPr lang="en-US" dirty="0" smtClean="0"/>
              <a:t>Connection (enrichment)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01994" y="-20657"/>
            <a:ext cx="6038489" cy="6890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847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1_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3.xml><?xml version="1.0" encoding="utf-8"?>
<a:theme xmlns:a="http://schemas.openxmlformats.org/drawingml/2006/main" name="2_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4.xml><?xml version="1.0" encoding="utf-8"?>
<a:theme xmlns:a="http://schemas.openxmlformats.org/drawingml/2006/main" name="3_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5.xml><?xml version="1.0" encoding="utf-8"?>
<a:theme xmlns:a="http://schemas.openxmlformats.org/drawingml/2006/main" name="4_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6.xml><?xml version="1.0" encoding="utf-8"?>
<a:theme xmlns:a="http://schemas.openxmlformats.org/drawingml/2006/main" name="5_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7.xml><?xml version="1.0" encoding="utf-8"?>
<a:theme xmlns:a="http://schemas.openxmlformats.org/drawingml/2006/main" name="6_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145</Words>
  <Application>Microsoft Office PowerPoint</Application>
  <PresentationFormat>Widescreen</PresentationFormat>
  <Paragraphs>44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8</vt:i4>
      </vt:variant>
    </vt:vector>
  </HeadingPairs>
  <TitlesOfParts>
    <vt:vector size="21" baseType="lpstr">
      <vt:lpstr>MS Mincho</vt:lpstr>
      <vt:lpstr>Arial</vt:lpstr>
      <vt:lpstr>Corbel</vt:lpstr>
      <vt:lpstr>Times New Roman</vt:lpstr>
      <vt:lpstr>Verdana</vt:lpstr>
      <vt:lpstr>Wingdings 2</vt:lpstr>
      <vt:lpstr>Frame</vt:lpstr>
      <vt:lpstr>1_Frame</vt:lpstr>
      <vt:lpstr>2_Frame</vt:lpstr>
      <vt:lpstr>3_Frame</vt:lpstr>
      <vt:lpstr>4_Frame</vt:lpstr>
      <vt:lpstr>5_Frame</vt:lpstr>
      <vt:lpstr>6_Frame</vt:lpstr>
      <vt:lpstr>13.2 The Ocean Floor</vt:lpstr>
      <vt:lpstr>Studying the Ocean Floor</vt:lpstr>
      <vt:lpstr>PowerPoint Presentation</vt:lpstr>
      <vt:lpstr>Revealing the Ocean Floor</vt:lpstr>
      <vt:lpstr>PowerPoint Presentation</vt:lpstr>
      <vt:lpstr>Ocean Floor Subdivisions and Features</vt:lpstr>
      <vt:lpstr>Ocean Floor Subdivisions and Features</vt:lpstr>
      <vt:lpstr>Technology Connection (enrichment)</vt:lpstr>
    </vt:vector>
  </TitlesOfParts>
  <Company>Cobb County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13.2 The Ocean Floor</dc:title>
  <dc:creator>Katie O'Ryan</dc:creator>
  <cp:lastModifiedBy>Katie O'Ryan</cp:lastModifiedBy>
  <cp:revision>3</cp:revision>
  <dcterms:created xsi:type="dcterms:W3CDTF">2016-01-21T14:35:30Z</dcterms:created>
  <dcterms:modified xsi:type="dcterms:W3CDTF">2016-01-22T19:04:05Z</dcterms:modified>
</cp:coreProperties>
</file>