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75" r:id="rId3"/>
    <p:sldMasterId id="2147483787" r:id="rId4"/>
  </p:sldMasterIdLst>
  <p:handoutMasterIdLst>
    <p:handoutMasterId r:id="rId30"/>
  </p:handoutMasterIdLst>
  <p:sldIdLst>
    <p:sldId id="280" r:id="rId5"/>
    <p:sldId id="277" r:id="rId6"/>
    <p:sldId id="282" r:id="rId7"/>
    <p:sldId id="256" r:id="rId8"/>
    <p:sldId id="276" r:id="rId9"/>
    <p:sldId id="262" r:id="rId10"/>
    <p:sldId id="291" r:id="rId11"/>
    <p:sldId id="288" r:id="rId12"/>
    <p:sldId id="266" r:id="rId13"/>
    <p:sldId id="285" r:id="rId14"/>
    <p:sldId id="283" r:id="rId15"/>
    <p:sldId id="284" r:id="rId16"/>
    <p:sldId id="267" r:id="rId17"/>
    <p:sldId id="286" r:id="rId18"/>
    <p:sldId id="268" r:id="rId19"/>
    <p:sldId id="289" r:id="rId20"/>
    <p:sldId id="290" r:id="rId21"/>
    <p:sldId id="270" r:id="rId22"/>
    <p:sldId id="274" r:id="rId23"/>
    <p:sldId id="287" r:id="rId24"/>
    <p:sldId id="271" r:id="rId25"/>
    <p:sldId id="272" r:id="rId26"/>
    <p:sldId id="275" r:id="rId27"/>
    <p:sldId id="273" r:id="rId28"/>
    <p:sldId id="281" r:id="rId29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CC4"/>
    <a:srgbClr val="552C21"/>
    <a:srgbClr val="514225"/>
    <a:srgbClr val="02C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997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DFFDC806-F0B7-4BCC-97A2-20A84AAE2A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37988"/>
            <a:ext cx="2971800" cy="45997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2D17EA50-A32B-4C65-B0CB-90E549668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1E3E-D40C-427E-8DC5-8124676C5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87643-366D-4763-91C3-3DCFCA7B8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B371B-543D-41E7-A650-083F4C9AF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246E3D-5243-41B2-A61F-58DA0E2E9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C10F8F-83C0-4E67-B66B-6F6EA7A32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8E5071-291C-485A-AA36-A7762B70C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C50F6-AE84-46E6-A2C3-3B04FF7C2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849D4-E12A-432A-B4B6-7A96BED8D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63EAC6-0511-4B52-914F-AEA02779C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984519-73B3-4B0D-BF94-64039293F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F29113-2CDD-4799-8D8C-CCA99430F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46E3D-5243-41B2-A61F-58DA0E2E9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87643-366D-4763-91C3-3DCFCA7B8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7B371B-543D-41E7-A650-083F4C9AF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246E3D-5243-41B2-A61F-58DA0E2E9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C10F8F-83C0-4E67-B66B-6F6EA7A32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8E5071-291C-485A-AA36-A7762B70C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C50F6-AE84-46E6-A2C3-3B04FF7C2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849D4-E12A-432A-B4B6-7A96BED8D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63EAC6-0511-4B52-914F-AEA02779C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984519-73B3-4B0D-BF94-64039293F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F29113-2CDD-4799-8D8C-CCA99430F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10F8F-83C0-4E67-B66B-6F6EA7A32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87643-366D-4763-91C3-3DCFCA7B8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7B371B-543D-41E7-A650-083F4C9AF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77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65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0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84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9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33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19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3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E5071-291C-485A-AA36-A7762B70C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6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93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8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C50F6-AE84-46E6-A2C3-3B04FF7C2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849D4-E12A-432A-B4B6-7A96BED8D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EAC6-0511-4B52-914F-AEA02779C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84519-73B3-4B0D-BF94-64039293F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29113-2CDD-4799-8D8C-CCA99430F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1DD95C-077E-4130-8F96-A86A5E35BA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53600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53601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2234B-518A-4E53-A0BD-BA3BE0B3218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C5C47F-1BA4-415A-9CD0-09758CF0325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69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1" y="762000"/>
            <a:ext cx="8229600" cy="1143000"/>
          </a:xfrm>
        </p:spPr>
        <p:txBody>
          <a:bodyPr/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review more about minerals and crystals!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4530" y="2133600"/>
            <a:ext cx="75408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Bell Ringer: 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Open your textbook to p. 69 and with your desk partner check answers 3-8 in your IAN.  Remember complete sentences!</a:t>
            </a:r>
          </a:p>
          <a:p>
            <a:pPr marL="342900" indent="-342900">
              <a:buAutoNum type="arabicParenR"/>
            </a:pPr>
            <a:endParaRPr lang="en-US" sz="3200" dirty="0" smtClean="0"/>
          </a:p>
          <a:p>
            <a:r>
              <a:rPr lang="en-US" sz="3200" dirty="0" smtClean="0"/>
              <a:t>2)  If you finish before your 5 minutes are up, you may open your book to p. 70-73 for today’s lesson &amp; preview.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Cleavage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– A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</a:rPr>
              <a:t>mineral that splits easily along flat surfaces has this property.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495800" cy="4525963"/>
          </a:xfrm>
        </p:spPr>
        <p:txBody>
          <a:bodyPr/>
          <a:lstStyle/>
          <a:p>
            <a:r>
              <a:rPr lang="en-US" dirty="0"/>
              <a:t>Mica separates easily in one direction forming flat sheets.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Feldspar </a:t>
            </a:r>
            <a:r>
              <a:rPr lang="en-US" dirty="0"/>
              <a:t>splits at right angles, producing square corner.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524000"/>
            <a:ext cx="2485312" cy="1974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913" y="3962400"/>
            <a:ext cx="2092175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u="sng" dirty="0">
                <a:solidFill>
                  <a:srgbClr val="0070C0"/>
                </a:solidFill>
                <a:ea typeface="+mn-ea"/>
                <a:cs typeface="+mn-cs"/>
              </a:rPr>
              <a:t>Fracture</a:t>
            </a:r>
            <a:r>
              <a:rPr lang="en-US" sz="3200" dirty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ea typeface="+mn-ea"/>
                <a:cs typeface="+mn-cs"/>
              </a:rPr>
              <a:t>– describes </a:t>
            </a:r>
            <a:r>
              <a:rPr lang="en-US" sz="3200" dirty="0">
                <a:solidFill>
                  <a:srgbClr val="0070C0"/>
                </a:solidFill>
                <a:ea typeface="+mn-ea"/>
                <a:cs typeface="+mn-cs"/>
              </a:rPr>
              <a:t>how a mineral looks when it breaks apart in an irregular way. </a:t>
            </a:r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 smtClean="0"/>
              <a:t></a:t>
            </a:r>
            <a:r>
              <a:rPr lang="en-US" dirty="0"/>
              <a:t>Quartz has a shell-shaped fracture. It produces curved shell-like surfaces that look like chipped glass. </a:t>
            </a:r>
          </a:p>
          <a:p>
            <a:r>
              <a:rPr lang="en-US" dirty="0"/>
              <a:t>Iron and copper have a hackly fracture (jagged points). </a:t>
            </a:r>
          </a:p>
          <a:p>
            <a:r>
              <a:rPr lang="en-US" dirty="0"/>
              <a:t>Clay has a earthy fracture.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237" y="1402398"/>
            <a:ext cx="24372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403282"/>
            <a:ext cx="2053152" cy="1683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310" y="5181600"/>
            <a:ext cx="223917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8229600" cy="4525963"/>
          </a:xfrm>
        </p:spPr>
        <p:txBody>
          <a:bodyPr/>
          <a:lstStyle/>
          <a:p>
            <a:pPr marL="609600" indent="-609600">
              <a:buFontTx/>
              <a:buAutoNum type="arabicPeriod" startAt="5"/>
            </a:pPr>
            <a:r>
              <a:rPr lang="en-US" b="1" u="sng" dirty="0">
                <a:solidFill>
                  <a:srgbClr val="FF0000"/>
                </a:solidFill>
              </a:rPr>
              <a:t>acid test </a:t>
            </a:r>
            <a:r>
              <a:rPr lang="en-US" b="1" dirty="0">
                <a:solidFill>
                  <a:srgbClr val="6D3CC4"/>
                </a:solidFill>
              </a:rPr>
              <a:t>– determines if a mineral contains calcium carbonate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(silicate or </a:t>
            </a:r>
            <a:r>
              <a:rPr lang="en-US" b="1" dirty="0" err="1">
                <a:solidFill>
                  <a:srgbClr val="FF0000"/>
                </a:solidFill>
              </a:rPr>
              <a:t>nonsilicate</a:t>
            </a:r>
            <a:r>
              <a:rPr lang="en-US" b="1" dirty="0">
                <a:solidFill>
                  <a:srgbClr val="FF0000"/>
                </a:solidFill>
              </a:rPr>
              <a:t>)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HCL acid, lemon juice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343400"/>
            <a:ext cx="2566638" cy="2127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743200" cy="20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"/>
            <a:ext cx="7924800" cy="5486400"/>
          </a:xfrm>
        </p:spPr>
        <p:txBody>
          <a:bodyPr/>
          <a:lstStyle/>
          <a:p>
            <a:pPr marL="742950" indent="-742950">
              <a:buAutoNum type="arabicPeriod" startAt="6"/>
            </a:pPr>
            <a:r>
              <a:rPr lang="en-US" sz="3600" b="1" i="1" dirty="0" smtClean="0">
                <a:solidFill>
                  <a:srgbClr val="FF0000"/>
                </a:solidFill>
              </a:rPr>
              <a:t>hardness</a:t>
            </a:r>
            <a:r>
              <a:rPr lang="en-US" sz="3600" b="1" dirty="0" smtClean="0">
                <a:solidFill>
                  <a:srgbClr val="6D3CC4"/>
                </a:solidFill>
              </a:rPr>
              <a:t> </a:t>
            </a:r>
            <a:r>
              <a:rPr lang="en-US" sz="3600" b="1" dirty="0">
                <a:solidFill>
                  <a:srgbClr val="6D3CC4"/>
                </a:solidFill>
              </a:rPr>
              <a:t>– a measure of a mineral’s resistance to being scratched.  </a:t>
            </a:r>
            <a:r>
              <a:rPr lang="en-US" sz="3600" b="1" dirty="0" smtClean="0">
                <a:solidFill>
                  <a:srgbClr val="6D3CC4"/>
                </a:solidFill>
              </a:rPr>
              <a:t>Use </a:t>
            </a:r>
            <a:r>
              <a:rPr lang="en-US" sz="3600" b="1" i="1" u="sng" dirty="0" err="1" smtClean="0">
                <a:solidFill>
                  <a:srgbClr val="6D3CC4"/>
                </a:solidFill>
              </a:rPr>
              <a:t>Moh’s</a:t>
            </a:r>
            <a:r>
              <a:rPr lang="en-US" sz="3600" b="1" i="1" u="sng" dirty="0" smtClean="0">
                <a:solidFill>
                  <a:srgbClr val="6D3CC4"/>
                </a:solidFill>
              </a:rPr>
              <a:t> </a:t>
            </a:r>
            <a:r>
              <a:rPr lang="en-US" sz="3600" b="1" i="1" u="sng" dirty="0">
                <a:solidFill>
                  <a:srgbClr val="6D3CC4"/>
                </a:solidFill>
              </a:rPr>
              <a:t>hardness scale</a:t>
            </a:r>
            <a:r>
              <a:rPr lang="en-US" sz="3600" b="1" dirty="0" smtClean="0">
                <a:solidFill>
                  <a:srgbClr val="6D3CC4"/>
                </a:solidFill>
              </a:rPr>
              <a:t>. Look in book.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** What tools will we use to test this? 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609600" indent="-60960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7.  density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6D3CC4"/>
                </a:solidFill>
              </a:rPr>
              <a:t>– the measure of how much matter is in a given amount of space.</a:t>
            </a:r>
            <a:endParaRPr lang="en-US" sz="3600" dirty="0">
              <a:solidFill>
                <a:srgbClr val="6D3C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density?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5462" y="1219200"/>
            <a:ext cx="3021338" cy="1272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188" y="2819400"/>
            <a:ext cx="1650188" cy="37655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1794692"/>
            <a:ext cx="419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Size of the mineral may change but the density will always be the same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find the density, find the mass on the scale. Then drop the mineral in a graduated cylinder. The amount of water that rises (displacement) is the volume. Then divide the mass by the volume. </a:t>
            </a:r>
          </a:p>
        </p:txBody>
      </p:sp>
    </p:spTree>
    <p:extLst>
      <p:ext uri="{BB962C8B-B14F-4D97-AF65-F5344CB8AC3E}">
        <p14:creationId xmlns:p14="http://schemas.microsoft.com/office/powerpoint/2010/main" val="9202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8600"/>
            <a:ext cx="7772400" cy="5897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u="sng" dirty="0" smtClean="0">
                <a:solidFill>
                  <a:srgbClr val="FF0000"/>
                </a:solidFill>
              </a:rPr>
              <a:t>In Summary: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514225"/>
                </a:solidFill>
              </a:rPr>
              <a:t>There </a:t>
            </a:r>
            <a:r>
              <a:rPr lang="en-US" sz="3600" b="1" dirty="0">
                <a:solidFill>
                  <a:srgbClr val="514225"/>
                </a:solidFill>
              </a:rPr>
              <a:t>are nearly 2,500 minerals that are known to occur within Earth’s crust.  </a:t>
            </a:r>
            <a:r>
              <a:rPr lang="en-US" sz="3600" b="1" dirty="0">
                <a:solidFill>
                  <a:srgbClr val="00B050"/>
                </a:solidFill>
              </a:rPr>
              <a:t>Only about 15 of those are common rock-forming minerals.</a:t>
            </a:r>
          </a:p>
          <a:p>
            <a:pPr marL="609600" indent="-609600">
              <a:lnSpc>
                <a:spcPct val="90000"/>
              </a:lnSpc>
            </a:pPr>
            <a:endParaRPr lang="en-US" sz="3600" b="1" dirty="0">
              <a:solidFill>
                <a:srgbClr val="514225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3600" b="1" dirty="0">
                <a:solidFill>
                  <a:srgbClr val="514225"/>
                </a:solidFill>
              </a:rPr>
              <a:t>Minerals come in a variety of colors, so </a:t>
            </a:r>
            <a:r>
              <a:rPr lang="en-US" sz="3600" b="1" i="1" u="sng" dirty="0">
                <a:solidFill>
                  <a:srgbClr val="FF0000"/>
                </a:solidFill>
              </a:rPr>
              <a:t>it is not </a:t>
            </a:r>
            <a:r>
              <a:rPr lang="en-US" sz="3600" b="1" dirty="0">
                <a:solidFill>
                  <a:srgbClr val="514225"/>
                </a:solidFill>
              </a:rPr>
              <a:t>the single best way to identify a mineral. 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00B050"/>
                </a:solidFill>
              </a:rPr>
              <a:t>(real gold vs fools gold – pyrite</a:t>
            </a:r>
            <a:r>
              <a:rPr lang="en-US" sz="3600" b="1" dirty="0" smtClean="0">
                <a:solidFill>
                  <a:srgbClr val="00B050"/>
                </a:solidFill>
              </a:rPr>
              <a:t>)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(many colors of quartz!)</a:t>
            </a:r>
            <a:endParaRPr lang="en-US" sz="3600" dirty="0">
              <a:solidFill>
                <a:srgbClr val="00B050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7638"/>
            <a:ext cx="6096000" cy="4525963"/>
          </a:xfrm>
        </p:spPr>
        <p:txBody>
          <a:bodyPr/>
          <a:lstStyle/>
          <a:p>
            <a:r>
              <a:rPr lang="en-US" dirty="0"/>
              <a:t>Minerals that glow under ultraviolet light have a property known as fluorescence. </a:t>
            </a:r>
          </a:p>
          <a:p>
            <a:r>
              <a:rPr lang="en-US" dirty="0" smtClean="0"/>
              <a:t>Magnetite </a:t>
            </a:r>
            <a:r>
              <a:rPr lang="en-US" dirty="0"/>
              <a:t>–natural magnet.</a:t>
            </a:r>
          </a:p>
          <a:p>
            <a:r>
              <a:rPr lang="en-US" dirty="0" smtClean="0"/>
              <a:t>Uraninite </a:t>
            </a:r>
            <a:r>
              <a:rPr lang="en-US" dirty="0"/>
              <a:t>–radioactive</a:t>
            </a:r>
          </a:p>
          <a:p>
            <a:r>
              <a:rPr lang="en-US" dirty="0" smtClean="0"/>
              <a:t>Calcite </a:t>
            </a:r>
            <a:r>
              <a:rPr lang="en-US" dirty="0"/>
              <a:t>–reacts with acid. </a:t>
            </a:r>
          </a:p>
          <a:p>
            <a:r>
              <a:rPr lang="en-US" dirty="0" smtClean="0"/>
              <a:t>Quartz </a:t>
            </a:r>
            <a:r>
              <a:rPr lang="en-US" dirty="0"/>
              <a:t>–produces a small electric current. It is used in microphone, radio transmitters, watches.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43200"/>
            <a:ext cx="2199371" cy="30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/>
              <a:t>Color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384" y="2362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Record the color or colors you see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 the mineral.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484" y="477798"/>
            <a:ext cx="78486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CC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673219"/>
            <a:ext cx="4572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srgbClr val="FF0000"/>
                </a:solidFill>
                <a:latin typeface="Calibri"/>
              </a:rPr>
              <a:t>COLOR- NO</a:t>
            </a:r>
            <a:endParaRPr lang="en-US" sz="6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216079" cy="19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2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HARDNESS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You will perform a set of tests to determine the hardness of your mineral.  Then write the number from the </a:t>
            </a:r>
            <a:r>
              <a:rPr lang="en-US" sz="2800" dirty="0" err="1" smtClean="0"/>
              <a:t>Moh’s</a:t>
            </a:r>
            <a:r>
              <a:rPr lang="en-US" sz="2800" dirty="0" smtClean="0"/>
              <a:t> Scale (1-10) on your recording sheet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1-2 can be scratched with your </a:t>
            </a:r>
            <a:r>
              <a:rPr lang="en-US" sz="2400" dirty="0" smtClean="0">
                <a:solidFill>
                  <a:srgbClr val="00B050"/>
                </a:solidFill>
              </a:rPr>
              <a:t>fingernail.</a:t>
            </a:r>
          </a:p>
          <a:p>
            <a:pPr marL="0" indent="0">
              <a:buNone/>
            </a:pPr>
            <a:r>
              <a:rPr lang="en-US" sz="2400" dirty="0" smtClean="0"/>
              <a:t>3-4 can be scratched with a </a:t>
            </a:r>
            <a:r>
              <a:rPr lang="en-US" sz="2400" dirty="0" smtClean="0">
                <a:solidFill>
                  <a:srgbClr val="00B050"/>
                </a:solidFill>
              </a:rPr>
              <a:t>penny.</a:t>
            </a:r>
          </a:p>
          <a:p>
            <a:pPr marL="0" indent="0">
              <a:buNone/>
            </a:pPr>
            <a:r>
              <a:rPr lang="en-US" sz="2400" dirty="0" smtClean="0"/>
              <a:t>5-6 can be scratched with a </a:t>
            </a:r>
            <a:r>
              <a:rPr lang="en-US" sz="2400" dirty="0" smtClean="0">
                <a:solidFill>
                  <a:srgbClr val="00B050"/>
                </a:solidFill>
              </a:rPr>
              <a:t>nail.</a:t>
            </a:r>
          </a:p>
          <a:p>
            <a:pPr marL="0" indent="0">
              <a:buNone/>
            </a:pPr>
            <a:r>
              <a:rPr lang="en-US" sz="2400" dirty="0" smtClean="0"/>
              <a:t>7-8 scratches the </a:t>
            </a:r>
            <a:r>
              <a:rPr lang="en-US" sz="2400" dirty="0" smtClean="0">
                <a:solidFill>
                  <a:srgbClr val="00B050"/>
                </a:solidFill>
              </a:rPr>
              <a:t>glass plate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0" b="11211"/>
          <a:stretch/>
        </p:blipFill>
        <p:spPr bwMode="auto">
          <a:xfrm>
            <a:off x="5996513" y="4648200"/>
            <a:ext cx="2309288" cy="16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0292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</a:pPr>
            <a:r>
              <a:rPr lang="en-US" sz="3600" b="1" dirty="0" smtClean="0">
                <a:solidFill>
                  <a:srgbClr val="514225"/>
                </a:solidFill>
              </a:rPr>
              <a:t>Review: How </a:t>
            </a:r>
            <a:r>
              <a:rPr lang="en-US" sz="3600" b="1" dirty="0">
                <a:solidFill>
                  <a:srgbClr val="514225"/>
                </a:solidFill>
              </a:rPr>
              <a:t>is a mineral different </a:t>
            </a:r>
            <a:r>
              <a:rPr lang="en-US" sz="3600" b="1" dirty="0" smtClean="0">
                <a:solidFill>
                  <a:srgbClr val="514225"/>
                </a:solidFill>
              </a:rPr>
              <a:t/>
            </a:r>
            <a:br>
              <a:rPr lang="en-US" sz="3600" b="1" dirty="0" smtClean="0">
                <a:solidFill>
                  <a:srgbClr val="514225"/>
                </a:solidFill>
              </a:rPr>
            </a:br>
            <a:r>
              <a:rPr lang="en-US" sz="3600" b="1" dirty="0" smtClean="0">
                <a:solidFill>
                  <a:srgbClr val="514225"/>
                </a:solidFill>
              </a:rPr>
              <a:t>than </a:t>
            </a:r>
            <a:r>
              <a:rPr lang="en-US" sz="3600" b="1" dirty="0">
                <a:solidFill>
                  <a:srgbClr val="514225"/>
                </a:solidFill>
              </a:rPr>
              <a:t>a rock?</a:t>
            </a:r>
            <a:br>
              <a:rPr lang="en-US" sz="3600" b="1" dirty="0">
                <a:solidFill>
                  <a:srgbClr val="514225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952691"/>
              </p:ext>
            </p:extLst>
          </p:nvPr>
        </p:nvGraphicFramePr>
        <p:xfrm>
          <a:off x="533400" y="1447801"/>
          <a:ext cx="8229600" cy="498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1562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Rock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Mineral</a:t>
                      </a:r>
                      <a:endParaRPr lang="en-US" sz="4000" dirty="0"/>
                    </a:p>
                  </a:txBody>
                  <a:tcPr/>
                </a:tc>
              </a:tr>
              <a:tr h="1098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2C0C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Organic/inorganic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2C0CA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2C0C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Inorganic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5055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F0"/>
                          </a:solidFill>
                        </a:rPr>
                        <a:t>Inconsistent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Consistent crystal structure</a:t>
                      </a:r>
                      <a:endParaRPr lang="en-US" sz="1400" dirty="0"/>
                    </a:p>
                  </a:txBody>
                  <a:tcPr/>
                </a:tc>
              </a:tr>
              <a:tr h="8156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5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590800"/>
            <a:ext cx="4965499" cy="4077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5974"/>
            <a:ext cx="8686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Texture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How does your mineral feel? </a:t>
            </a:r>
          </a:p>
          <a:p>
            <a:pPr marL="0" indent="0" algn="ctr">
              <a:buNone/>
            </a:pPr>
            <a:r>
              <a:rPr lang="en-US" sz="4400" dirty="0" smtClean="0"/>
              <a:t>Write one of the words:</a:t>
            </a:r>
          </a:p>
          <a:p>
            <a:pPr marL="457200" lvl="1" indent="0">
              <a:buNone/>
            </a:pPr>
            <a:r>
              <a:rPr lang="en-US" sz="4000" dirty="0" smtClean="0"/>
              <a:t>		</a:t>
            </a:r>
            <a:r>
              <a:rPr lang="en-US" sz="3200" dirty="0" smtClean="0"/>
              <a:t>Smooth		Bumpy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Rough		Jagged</a:t>
            </a:r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350378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2209800" cy="227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0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LUSTER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7241"/>
            <a:ext cx="8305800" cy="1496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Is your mineral shiny or dull?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77" y="2667000"/>
            <a:ext cx="5486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07"/>
            <a:ext cx="8229600" cy="1477962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Acid Test: REACTS WITH VINEGAR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st-</a:t>
            </a:r>
            <a:r>
              <a:rPr lang="en-US" sz="2400" dirty="0" smtClean="0"/>
              <a:t> put a pair of goggles on.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 using the pipette ONE person put 3 drops of vinegar on your mineral.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- use a magnifying glass to see if a reaction occurred.  Look for bubbles or fizzing.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8513"/>
          <a:stretch/>
        </p:blipFill>
        <p:spPr bwMode="auto">
          <a:xfrm>
            <a:off x="3657600" y="4419600"/>
            <a:ext cx="2567487" cy="212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</a:rPr>
              <a:t>STREAK TEST</a:t>
            </a:r>
            <a:endParaRPr lang="en-US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dirty="0" smtClean="0"/>
              <a:t>Scratch the mineral </a:t>
            </a:r>
            <a:r>
              <a:rPr lang="en-US" dirty="0" smtClean="0">
                <a:solidFill>
                  <a:srgbClr val="FF0000"/>
                </a:solidFill>
              </a:rPr>
              <a:t>ONCE</a:t>
            </a:r>
            <a:r>
              <a:rPr lang="en-US" dirty="0" smtClean="0"/>
              <a:t> on the tile to </a:t>
            </a:r>
          </a:p>
          <a:p>
            <a:pPr marL="0" indent="0" algn="ctr">
              <a:buNone/>
            </a:pPr>
            <a:r>
              <a:rPr lang="en-US" dirty="0" smtClean="0"/>
              <a:t>find the streak color.  Write the color on your recording sheet.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0948"/>
            <a:ext cx="3373582" cy="340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9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Enrichment: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D3CC4"/>
                </a:solidFill>
              </a:rPr>
              <a:t>Read 3.2, and provide 1 example each of today’s vocabulary.</a:t>
            </a:r>
          </a:p>
        </p:txBody>
      </p:sp>
    </p:spTree>
    <p:extLst>
      <p:ext uri="{BB962C8B-B14F-4D97-AF65-F5344CB8AC3E}">
        <p14:creationId xmlns:p14="http://schemas.microsoft.com/office/powerpoint/2010/main" val="24257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br>
              <a:rPr lang="en-US" dirty="0" smtClean="0"/>
            </a:br>
            <a:r>
              <a:rPr lang="en-US" dirty="0" smtClean="0"/>
              <a:t>SINC MNEMONICS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4 questions do you ask to test if something is a mineral?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76200"/>
            <a:ext cx="8153400" cy="541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4400" b="1" dirty="0">
                <a:solidFill>
                  <a:srgbClr val="00B050"/>
                </a:solidFill>
              </a:rPr>
              <a:t>*</a:t>
            </a:r>
            <a:r>
              <a:rPr lang="en-US" sz="4400" b="1" dirty="0" smtClean="0">
                <a:solidFill>
                  <a:srgbClr val="00B050"/>
                </a:solidFill>
              </a:rPr>
              <a:t>Please copy the purple info into your IAN!</a:t>
            </a:r>
          </a:p>
          <a:p>
            <a:pPr marL="609600" indent="-609600">
              <a:buFontTx/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609600" indent="-609600">
              <a:buFontTx/>
              <a:buNone/>
            </a:pPr>
            <a:r>
              <a:rPr lang="en-US" sz="3600" dirty="0">
                <a:solidFill>
                  <a:srgbClr val="7030A0"/>
                </a:solidFill>
              </a:rPr>
              <a:t>Chap 3, Sect 2 (Identifying Minerals)</a:t>
            </a:r>
          </a:p>
          <a:p>
            <a:pPr marL="609600" indent="-609600">
              <a:buFontTx/>
              <a:buNone/>
            </a:pPr>
            <a:r>
              <a:rPr lang="en-US" sz="3600" b="1" u="sng" dirty="0">
                <a:solidFill>
                  <a:srgbClr val="7030A0"/>
                </a:solidFill>
              </a:rPr>
              <a:t>Objectives</a:t>
            </a:r>
            <a:r>
              <a:rPr lang="en-US" sz="3600" b="1" dirty="0">
                <a:solidFill>
                  <a:srgbClr val="7030A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sz="3600" b="1" dirty="0">
                <a:solidFill>
                  <a:srgbClr val="7030A0"/>
                </a:solidFill>
              </a:rPr>
              <a:t>Identify 7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ways to determine the identity of minerals</a:t>
            </a:r>
            <a:r>
              <a:rPr lang="en-US" sz="3600" b="1" dirty="0" smtClean="0">
                <a:solidFill>
                  <a:srgbClr val="7030A0"/>
                </a:solidFill>
              </a:rPr>
              <a:t>. </a:t>
            </a:r>
          </a:p>
          <a:p>
            <a:pPr marL="609600" indent="-609600">
              <a:buFontTx/>
              <a:buAutoNum type="arabicPeriod"/>
            </a:pPr>
            <a:r>
              <a:rPr lang="en-US" sz="3600" b="1" dirty="0" smtClean="0">
                <a:solidFill>
                  <a:srgbClr val="7030A0"/>
                </a:solidFill>
              </a:rPr>
              <a:t>Explain some special </a:t>
            </a:r>
            <a:r>
              <a:rPr lang="en-US" sz="3600" b="1" dirty="0">
                <a:solidFill>
                  <a:srgbClr val="7030A0"/>
                </a:solidFill>
              </a:rPr>
              <a:t>properties of minerals. </a:t>
            </a:r>
            <a:endParaRPr lang="en-US" sz="3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Now Let’s give this a try as a whole team!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Take a look at the </a:t>
            </a:r>
            <a:r>
              <a:rPr lang="en-US" dirty="0" smtClean="0"/>
              <a:t>items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your </a:t>
            </a:r>
            <a:r>
              <a:rPr lang="en-US" dirty="0" smtClean="0"/>
              <a:t>tray.  How would you classify them?  Discuss as a team what groups they could be broken in 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762000"/>
            <a:ext cx="8077200" cy="6705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b="1" u="sng" dirty="0">
                <a:solidFill>
                  <a:srgbClr val="514225"/>
                </a:solidFill>
              </a:rPr>
              <a:t>Tech</a:t>
            </a:r>
            <a:r>
              <a:rPr lang="en-US" sz="3600" b="1" dirty="0">
                <a:solidFill>
                  <a:srgbClr val="514225"/>
                </a:solidFill>
              </a:rPr>
              <a:t> </a:t>
            </a:r>
            <a:r>
              <a:rPr lang="en-US" sz="3600" b="1" u="sng" dirty="0">
                <a:solidFill>
                  <a:srgbClr val="514225"/>
                </a:solidFill>
              </a:rPr>
              <a:t>Terms</a:t>
            </a:r>
            <a:r>
              <a:rPr lang="en-US" sz="3600" b="1" dirty="0" smtClean="0">
                <a:solidFill>
                  <a:srgbClr val="514225"/>
                </a:solidFill>
              </a:rPr>
              <a:t>: </a:t>
            </a:r>
            <a:r>
              <a:rPr lang="en-US" sz="2400" b="1" dirty="0" smtClean="0">
                <a:solidFill>
                  <a:srgbClr val="7030A0"/>
                </a:solidFill>
              </a:rPr>
              <a:t>(Copy the red words and purple definitions on to the peek-a-boo organizer in the blue tub/IAN)</a:t>
            </a:r>
            <a:endParaRPr lang="en-US" sz="2400" b="1" dirty="0">
              <a:solidFill>
                <a:srgbClr val="7030A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luster– </a:t>
            </a:r>
            <a:r>
              <a:rPr lang="en-US" sz="3600" b="1" dirty="0">
                <a:solidFill>
                  <a:srgbClr val="6D3CC4"/>
                </a:solidFill>
              </a:rPr>
              <a:t>the way in which a mineral reflects light</a:t>
            </a:r>
            <a:r>
              <a:rPr lang="en-US" sz="3600" b="1" dirty="0" smtClean="0">
                <a:solidFill>
                  <a:srgbClr val="6D3CC4"/>
                </a:solidFill>
              </a:rPr>
              <a:t>.</a:t>
            </a:r>
          </a:p>
          <a:p>
            <a:pPr marL="609600" indent="-609600">
              <a:buFontTx/>
              <a:buAutoNum type="arabicPeriod"/>
            </a:pPr>
            <a:endParaRPr lang="en-US" sz="3600" b="1" dirty="0">
              <a:solidFill>
                <a:srgbClr val="6D3CC4"/>
              </a:solidFill>
            </a:endParaRPr>
          </a:p>
          <a:p>
            <a:pPr marL="609600" indent="-609600">
              <a:buFontTx/>
              <a:buNone/>
            </a:pPr>
            <a:endParaRPr lang="en-US" sz="3600" b="1" dirty="0" smtClean="0">
              <a:solidFill>
                <a:srgbClr val="514225"/>
              </a:solidFill>
            </a:endParaRPr>
          </a:p>
          <a:p>
            <a:pPr marL="609600" indent="-609600">
              <a:buFontTx/>
              <a:buNone/>
            </a:pPr>
            <a:endParaRPr lang="en-US" sz="3600" b="1" dirty="0">
              <a:solidFill>
                <a:srgbClr val="514225"/>
              </a:solidFill>
            </a:endParaRPr>
          </a:p>
          <a:p>
            <a:pPr marL="609600" indent="-609600">
              <a:buFontTx/>
              <a:buAutoNum type="arabicPeriod" startAt="2"/>
            </a:pPr>
            <a:r>
              <a:rPr lang="en-US" sz="3600" b="1" i="1" dirty="0">
                <a:solidFill>
                  <a:srgbClr val="FF0000"/>
                </a:solidFill>
              </a:rPr>
              <a:t>streak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>
                <a:solidFill>
                  <a:srgbClr val="6D3CC4"/>
                </a:solidFill>
              </a:rPr>
              <a:t>the color of the powder  of a mineral.</a:t>
            </a:r>
          </a:p>
          <a:p>
            <a:pPr marL="609600" indent="-609600">
              <a:buFontTx/>
              <a:buNone/>
            </a:pPr>
            <a:endParaRPr lang="en-US" dirty="0"/>
          </a:p>
          <a:p>
            <a:pPr marL="609600" indent="-609600">
              <a:buFontTx/>
              <a:buAutoNum type="arabicPeriod" startAt="3"/>
            </a:pPr>
            <a:endParaRPr lang="en-US" sz="3600" b="1" dirty="0" smtClean="0">
              <a:solidFill>
                <a:srgbClr val="514225"/>
              </a:solidFill>
            </a:endParaRPr>
          </a:p>
          <a:p>
            <a:pPr marL="609600" indent="-609600">
              <a:buFontTx/>
              <a:buAutoNum type="arabicPeriod" startAt="3"/>
            </a:pPr>
            <a:endParaRPr lang="en-US" sz="3600" b="1" i="1" dirty="0">
              <a:solidFill>
                <a:srgbClr val="51422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52800"/>
            <a:ext cx="2154428" cy="161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38709"/>
            <a:ext cx="1497001" cy="1526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89658"/>
            <a:ext cx="2300775" cy="16346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600200"/>
            <a:ext cx="3371380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467600" cy="571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514225"/>
                </a:solidFill>
              </a:rPr>
              <a:t>WHICH IS THE REAL THING?	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rgbClr val="514225"/>
                </a:solidFill>
              </a:rPr>
              <a:t>Fools gold is usually iron pyrite or muscovite mica and can be easily tested by a </a:t>
            </a:r>
            <a:r>
              <a:rPr lang="en-US" sz="3600" b="1" dirty="0">
                <a:solidFill>
                  <a:srgbClr val="FF0000"/>
                </a:solidFill>
              </a:rPr>
              <a:t>streak test. </a:t>
            </a:r>
            <a:r>
              <a:rPr lang="en-US" sz="3600" b="1" dirty="0">
                <a:solidFill>
                  <a:srgbClr val="514225"/>
                </a:solidFill>
              </a:rPr>
              <a:t>(Gold will streak a bright yellow while pyrite will streak a </a:t>
            </a:r>
            <a:r>
              <a:rPr lang="en-US" sz="3600" b="1" dirty="0">
                <a:solidFill>
                  <a:srgbClr val="552C21"/>
                </a:solidFill>
              </a:rPr>
              <a:t>blackish red</a:t>
            </a:r>
            <a:r>
              <a:rPr lang="en-US" sz="3600" b="1" dirty="0">
                <a:solidFill>
                  <a:srgbClr val="514225"/>
                </a:solidFill>
              </a:rPr>
              <a:t>). </a:t>
            </a:r>
          </a:p>
        </p:txBody>
      </p:sp>
      <p:pic>
        <p:nvPicPr>
          <p:cNvPr id="158724" name="Picture 4" descr="Fools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3257550" cy="3267075"/>
          </a:xfrm>
          <a:prstGeom prst="rect">
            <a:avLst/>
          </a:prstGeom>
          <a:noFill/>
        </p:spPr>
      </p:pic>
      <p:pic>
        <p:nvPicPr>
          <p:cNvPr id="158725" name="Picture 5" descr="gold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"/>
            <a:ext cx="3254375" cy="326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4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593725"/>
            <a:ext cx="79248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3. </a:t>
            </a:r>
            <a:r>
              <a:rPr lang="en-US" b="1" i="1" u="sng" dirty="0" smtClean="0">
                <a:solidFill>
                  <a:srgbClr val="FF0000"/>
                </a:solidFill>
              </a:rPr>
              <a:t>cleavage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>
                <a:solidFill>
                  <a:srgbClr val="6D3CC4"/>
                </a:solidFill>
              </a:rPr>
              <a:t>the tendency of a mineral to break along smooth, flat surfaces.</a:t>
            </a:r>
          </a:p>
          <a:p>
            <a:pPr marL="609600" indent="-609600">
              <a:buFontTx/>
              <a:buAutoNum type="arabicPeriod" startAt="4"/>
            </a:pPr>
            <a:endParaRPr lang="en-US" b="1" i="1" u="sng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 startAt="4"/>
            </a:pPr>
            <a:r>
              <a:rPr lang="en-US" b="1" i="1" u="sng" dirty="0" smtClean="0">
                <a:solidFill>
                  <a:srgbClr val="FF0000"/>
                </a:solidFill>
              </a:rPr>
              <a:t>fracture</a:t>
            </a:r>
            <a:r>
              <a:rPr lang="en-US" b="1" u="sng" dirty="0" smtClean="0">
                <a:solidFill>
                  <a:srgbClr val="6D3CC4"/>
                </a:solidFill>
              </a:rPr>
              <a:t> </a:t>
            </a:r>
            <a:r>
              <a:rPr lang="en-US" b="1" dirty="0">
                <a:solidFill>
                  <a:srgbClr val="6D3CC4"/>
                </a:solidFill>
              </a:rPr>
              <a:t>– the tendency of some minerals to break unevenly along curved or irregular </a:t>
            </a:r>
            <a:r>
              <a:rPr lang="en-US" b="1" dirty="0" smtClean="0">
                <a:solidFill>
                  <a:srgbClr val="6D3CC4"/>
                </a:solidFill>
              </a:rPr>
              <a:t>surfaces</a:t>
            </a:r>
          </a:p>
          <a:p>
            <a:pPr marL="609600" indent="-609600">
              <a:buFontTx/>
              <a:buAutoNum type="arabicPeriod" startAt="4"/>
            </a:pPr>
            <a:endParaRPr lang="en-US" b="1" dirty="0">
              <a:solidFill>
                <a:srgbClr val="6D3CC4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6D3CC4"/>
                </a:solidFill>
              </a:rPr>
              <a:t>Let’s look at the differences further!</a:t>
            </a:r>
            <a:endParaRPr lang="en-US" b="1" dirty="0">
              <a:solidFill>
                <a:srgbClr val="6D3CC4"/>
              </a:solidFill>
            </a:endParaRPr>
          </a:p>
          <a:p>
            <a:pPr marL="609600" indent="-609600">
              <a:buFontTx/>
              <a:buNone/>
            </a:pPr>
            <a:endParaRPr lang="en-US" b="1" dirty="0">
              <a:solidFill>
                <a:srgbClr val="6D3CC4"/>
              </a:solidFill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289425" y="3108325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AutoNum type="arabicPeriod" startAt="3"/>
            </a:pPr>
            <a:endParaRPr lang="en-US" sz="3600" b="1">
              <a:solidFill>
                <a:srgbClr val="5142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</TotalTime>
  <Words>741</Words>
  <Application>Microsoft Office PowerPoint</Application>
  <PresentationFormat>On-screen Show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Default Design</vt:lpstr>
      <vt:lpstr>iRespondQuestionMaster</vt:lpstr>
      <vt:lpstr>iRespondGraphMaster</vt:lpstr>
      <vt:lpstr>Office Theme</vt:lpstr>
      <vt:lpstr>Let’s review more about minerals and crystals! </vt:lpstr>
      <vt:lpstr>Review: How is a mineral different  than a rock? </vt:lpstr>
      <vt:lpstr>Review:  SINC MNEMONICS</vt:lpstr>
      <vt:lpstr>PowerPoint Presentation</vt:lpstr>
      <vt:lpstr>Investigation!</vt:lpstr>
      <vt:lpstr>PowerPoint Presentation</vt:lpstr>
      <vt:lpstr>PowerPoint Presentation</vt:lpstr>
      <vt:lpstr>PowerPoint Presentation</vt:lpstr>
      <vt:lpstr>PowerPoint Presentation</vt:lpstr>
      <vt:lpstr>Cleavage – A mineral that splits easily along flat surfaces has this property. </vt:lpstr>
      <vt:lpstr>Fracture – describes how a mineral looks when it breaks apart in an irregular way.  </vt:lpstr>
      <vt:lpstr>PowerPoint Presentation</vt:lpstr>
      <vt:lpstr>PowerPoint Presentation</vt:lpstr>
      <vt:lpstr>How to find density?</vt:lpstr>
      <vt:lpstr>PowerPoint Presentation</vt:lpstr>
      <vt:lpstr>Special Properties</vt:lpstr>
      <vt:lpstr>One Last Time….</vt:lpstr>
      <vt:lpstr>Color</vt:lpstr>
      <vt:lpstr>HARDNESS</vt:lpstr>
      <vt:lpstr>PowerPoint Presentation</vt:lpstr>
      <vt:lpstr>Texture</vt:lpstr>
      <vt:lpstr>LUSTER</vt:lpstr>
      <vt:lpstr>Acid Test: REACTS WITH VINEGAR</vt:lpstr>
      <vt:lpstr>STREAK TEST</vt:lpstr>
      <vt:lpstr>Enrichment: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Cobb County School District</dc:creator>
  <cp:lastModifiedBy>Adam Wiese</cp:lastModifiedBy>
  <cp:revision>85</cp:revision>
  <cp:lastPrinted>2013-08-21T21:13:53Z</cp:lastPrinted>
  <dcterms:created xsi:type="dcterms:W3CDTF">2006-12-08T15:33:12Z</dcterms:created>
  <dcterms:modified xsi:type="dcterms:W3CDTF">2016-08-11T15:01:19Z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