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7" r:id="rId4"/>
    <p:sldId id="263" r:id="rId5"/>
    <p:sldId id="259" r:id="rId6"/>
    <p:sldId id="260" r:id="rId7"/>
    <p:sldId id="261" r:id="rId8"/>
    <p:sldId id="264" r:id="rId9"/>
    <p:sldId id="262" r:id="rId10"/>
    <p:sldId id="267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earthsystem/ocean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y.hrw.com/sh2/sh07_10/student/flash/visual_concepts/80201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y.hrw.com/sh2/sh07_10/student/flash/visual_concepts/80192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7848" y="1414981"/>
            <a:ext cx="8672866" cy="3869537"/>
          </a:xfrm>
        </p:spPr>
        <p:txBody>
          <a:bodyPr>
            <a:normAutofit fontScale="90000"/>
          </a:bodyPr>
          <a:lstStyle/>
          <a:p>
            <a:r>
              <a:rPr lang="en-US" sz="9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Chapter 13</a:t>
            </a:r>
            <a:br>
              <a:rPr lang="en-US" sz="9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Exploring the Oceans…</a:t>
            </a:r>
            <a:endParaRPr lang="en-US" sz="9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8679" y="863600"/>
            <a:ext cx="6235318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69268" y="1"/>
            <a:ext cx="7315200" cy="67273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sz="2300" b="1" dirty="0"/>
              <a:t>The global ocean is divided by the continents into five main oceans: </a:t>
            </a:r>
            <a:r>
              <a:rPr lang="en-US" sz="2300" b="1" dirty="0" smtClean="0"/>
              <a:t>_____________________________________________________.</a:t>
            </a:r>
            <a:endParaRPr lang="en-US" sz="2300" b="1" dirty="0"/>
          </a:p>
          <a:p>
            <a:r>
              <a:rPr lang="en-US" sz="2300" b="1" dirty="0"/>
              <a:t>	</a:t>
            </a:r>
          </a:p>
          <a:p>
            <a:r>
              <a:rPr lang="en-US" sz="2300" b="1" dirty="0"/>
              <a:t>The five oceans as we know them today formed within the last </a:t>
            </a:r>
            <a:r>
              <a:rPr lang="en-US" sz="2300" b="1" dirty="0" smtClean="0"/>
              <a:t>_________years</a:t>
            </a:r>
            <a:r>
              <a:rPr lang="en-US" sz="2300" b="1" dirty="0"/>
              <a:t>.</a:t>
            </a:r>
          </a:p>
          <a:p>
            <a:r>
              <a:rPr lang="en-US" sz="2300" b="1" dirty="0"/>
              <a:t>		</a:t>
            </a:r>
          </a:p>
          <a:p>
            <a:r>
              <a:rPr lang="en-US" sz="2300" b="1" dirty="0"/>
              <a:t>Salts have been added to the ocean for billions of years. </a:t>
            </a:r>
            <a:r>
              <a:rPr lang="en-US" sz="2300" b="1" dirty="0" smtClean="0"/>
              <a:t>_____________ </a:t>
            </a:r>
            <a:r>
              <a:rPr lang="en-US" sz="2300" b="1" dirty="0"/>
              <a:t>is a measure of the amount of dissolved salts in a given weight or mass of liquid.</a:t>
            </a:r>
          </a:p>
          <a:p>
            <a:r>
              <a:rPr lang="en-US" sz="2300" b="1" dirty="0"/>
              <a:t>		</a:t>
            </a:r>
          </a:p>
          <a:p>
            <a:r>
              <a:rPr lang="en-US" sz="2300" b="1" dirty="0"/>
              <a:t>The three temperature zones of ocean water are the surface zone, the thermocline, and the </a:t>
            </a:r>
            <a:r>
              <a:rPr lang="en-US" sz="2300" b="1" dirty="0" smtClean="0"/>
              <a:t>______________.</a:t>
            </a:r>
            <a:endParaRPr lang="en-US" sz="2300" b="1" dirty="0"/>
          </a:p>
          <a:p>
            <a:r>
              <a:rPr lang="en-US" sz="2300" b="1" dirty="0"/>
              <a:t>		</a:t>
            </a:r>
          </a:p>
          <a:p>
            <a:r>
              <a:rPr lang="en-US" sz="2300" b="1" dirty="0"/>
              <a:t>The </a:t>
            </a:r>
            <a:r>
              <a:rPr lang="en-US" sz="2300" b="1" dirty="0" smtClean="0"/>
              <a:t>_________________is </a:t>
            </a:r>
            <a:r>
              <a:rPr lang="en-US" sz="2300" b="1" dirty="0"/>
              <a:t>the continuous movement of water from the ocean to the atmosphere to the land and back to the ocean. The ocean plays the largest role in the water cycle.</a:t>
            </a:r>
          </a:p>
          <a:p>
            <a:r>
              <a:rPr lang="en-US" sz="2300" b="1" dirty="0"/>
              <a:t>		</a:t>
            </a:r>
          </a:p>
          <a:p>
            <a:r>
              <a:rPr lang="en-US" sz="2300" b="1" dirty="0"/>
              <a:t>The ocean stabilizes Earth’s weather conditions by absorbing and holding </a:t>
            </a:r>
            <a:r>
              <a:rPr lang="en-US" sz="2300" b="1" dirty="0" smtClean="0"/>
              <a:t>________________  energy.</a:t>
            </a:r>
          </a:p>
          <a:p>
            <a:endParaRPr lang="en-US" sz="2300" b="1" dirty="0"/>
          </a:p>
          <a:p>
            <a:r>
              <a:rPr lang="en-US" sz="2300" b="1" dirty="0" smtClean="0"/>
              <a:t>Why is the ocean salty? Because fish don’t like pepper!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708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Connection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994" y="-20657"/>
            <a:ext cx="6038489" cy="689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</a:t>
            </a:r>
            <a:br>
              <a:rPr lang="en-US" dirty="0" smtClean="0"/>
            </a:br>
            <a:r>
              <a:rPr lang="en-US" dirty="0" smtClean="0"/>
              <a:t>Use the e-activities to explain the following statements.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Earth’s first oceans formed. </a:t>
            </a:r>
          </a:p>
          <a:p>
            <a:r>
              <a:rPr lang="en-US" dirty="0" smtClean="0"/>
              <a:t>Between </a:t>
            </a:r>
            <a:r>
              <a:rPr lang="en-US" dirty="0"/>
              <a:t>which two steps of the water cycle does the ocean fit</a:t>
            </a:r>
            <a:r>
              <a:rPr lang="en-US" dirty="0" smtClean="0"/>
              <a:t>?</a:t>
            </a:r>
          </a:p>
          <a:p>
            <a:r>
              <a:rPr lang="en-US" dirty="0"/>
              <a:t>Making Inferences Describe how the ocean plays a role in stabilizing Earth’s weather conditions</a:t>
            </a:r>
            <a:r>
              <a:rPr lang="en-US" dirty="0" smtClean="0"/>
              <a:t>.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Identifying Relationships List one factor that affects salinity in the ocean and one factor that affects ocean temperatures. Explain how each factor affects salinity or temperature.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14758" y="5150296"/>
            <a:ext cx="374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rgbClr val="FFFF00"/>
                </a:solidFill>
                <a:latin typeface="Droid Sans"/>
                <a:hlinkClick r:id="rId2"/>
              </a:rPr>
              <a:t>Brainpop Oceans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3850" y="3071120"/>
            <a:ext cx="8288976" cy="3255264"/>
          </a:xfrm>
        </p:spPr>
        <p:txBody>
          <a:bodyPr>
            <a:noAutofit/>
          </a:bodyPr>
          <a:lstStyle/>
          <a:p>
            <a:r>
              <a:rPr lang="en-US" sz="4000" b="1" u="sng" dirty="0"/>
              <a:t>Objectives</a:t>
            </a:r>
            <a:r>
              <a:rPr lang="en-US" sz="4000" b="1" dirty="0" smtClean="0"/>
              <a:t>: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1. List </a:t>
            </a:r>
            <a:r>
              <a:rPr lang="en-US" sz="4000" b="1" dirty="0"/>
              <a:t>the major divisions of the </a:t>
            </a:r>
            <a:r>
              <a:rPr lang="en-US" sz="4000" b="1" dirty="0" smtClean="0"/>
              <a:t> global </a:t>
            </a:r>
            <a:r>
              <a:rPr lang="en-US" sz="4000" b="1" dirty="0"/>
              <a:t>ocean</a:t>
            </a:r>
            <a:r>
              <a:rPr lang="en-US" sz="4000" b="1" dirty="0" smtClean="0"/>
              <a:t>.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2. Identify </a:t>
            </a:r>
            <a:r>
              <a:rPr lang="en-US" sz="4000" b="1" dirty="0"/>
              <a:t>the properties of ocean water</a:t>
            </a:r>
            <a:r>
              <a:rPr lang="en-US" sz="4000" b="1" dirty="0" smtClean="0"/>
              <a:t>.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3. Describe </a:t>
            </a:r>
            <a:r>
              <a:rPr lang="en-US" sz="4000" b="1" dirty="0"/>
              <a:t>the interactions between the ocean and the atmosphere (water cycle).</a:t>
            </a:r>
          </a:p>
        </p:txBody>
      </p:sp>
    </p:spTree>
    <p:extLst>
      <p:ext uri="{BB962C8B-B14F-4D97-AF65-F5344CB8AC3E}">
        <p14:creationId xmlns:p14="http://schemas.microsoft.com/office/powerpoint/2010/main" val="16926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latin typeface="Arial" panose="020B0604020202020204" pitchFamily="34" charset="0"/>
                <a:ea typeface="MS Mincho" panose="02020609040205080304" pitchFamily="49" charset="-128"/>
              </a:rPr>
              <a:t>Divisions of the Global </a:t>
            </a:r>
            <a:r>
              <a:rPr lang="en-US" b="1" i="1" dirty="0" smtClean="0">
                <a:latin typeface="Arial" panose="020B0604020202020204" pitchFamily="34" charset="0"/>
                <a:ea typeface="MS Mincho" panose="02020609040205080304" pitchFamily="49" charset="-128"/>
              </a:rPr>
              <a:t>Ocean</a:t>
            </a:r>
            <a:endPara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38848" y="546728"/>
            <a:ext cx="8514608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ja-JP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Pacific Ocean – largest AND deepest</a:t>
            </a:r>
            <a:endParaRPr kumimoji="0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ja-JP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Atlantic Ocean</a:t>
            </a:r>
            <a:endParaRPr kumimoji="0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ja-JP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Indian Ocean</a:t>
            </a:r>
            <a:endParaRPr kumimoji="0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ja-JP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Southern Ocean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5.Arctic Ocean – smallest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40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**Beaker Models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ja-JP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How Oceans Formed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 Activity: </a:t>
            </a:r>
            <a:r>
              <a:rPr lang="en-US" u="sng" dirty="0" smtClean="0">
                <a:hlinkClick r:id="rId2"/>
              </a:rPr>
              <a:t>How </a:t>
            </a:r>
            <a:r>
              <a:rPr lang="en-US" u="sng" dirty="0">
                <a:hlinkClick r:id="rId2"/>
              </a:rPr>
              <a:t>Oceans 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About 4.5 billion years ago, Earth was a very different place. There were no oceans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volcanic gases began to form Earth’s atmosphere. Meanwhile, Earth was cooling. </a:t>
            </a:r>
            <a:endParaRPr lang="en-US" sz="3200" dirty="0" smtClean="0"/>
          </a:p>
          <a:p>
            <a:r>
              <a:rPr lang="en-US" sz="3200" dirty="0"/>
              <a:t>Earth cooled enough for water vapor to condense. This water began to fall as rain.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rain filled the deeper levels of Earth’s surface, and the first oceans began to form.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67819" cy="4601183"/>
          </a:xfrm>
        </p:spPr>
        <p:txBody>
          <a:bodyPr/>
          <a:lstStyle/>
          <a:p>
            <a:r>
              <a:rPr lang="en-US" b="1" i="1" dirty="0">
                <a:latin typeface="Arial" panose="020B0604020202020204" pitchFamily="34" charset="0"/>
                <a:ea typeface="MS Mincho" panose="02020609040205080304" pitchFamily="49" charset="-128"/>
              </a:rPr>
              <a:t>Ocean Water Properties </a:t>
            </a:r>
            <a:r>
              <a:rPr lang="en-US" b="1" i="1" dirty="0" smtClean="0">
                <a:latin typeface="Arial" panose="020B0604020202020204" pitchFamily="34" charset="0"/>
                <a:ea typeface="MS Mincho" panose="02020609040205080304" pitchFamily="49" charset="-128"/>
              </a:rPr>
              <a:t>/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92" y="3348104"/>
            <a:ext cx="7810898" cy="3173054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It is SALTY </a:t>
            </a:r>
            <a:endParaRPr lang="en-US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      WHY?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Rivers and streams flow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, carrying dissolved minerals from surrounding rocks and soil.  </a:t>
            </a:r>
            <a:endParaRPr lang="en-US" sz="3200" dirty="0" smtClean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At 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the same time,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water evaporates 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from the ocean leaving the dissolved </a:t>
            </a:r>
            <a:r>
              <a:rPr lang="en-US" sz="32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solids 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behind.</a:t>
            </a:r>
            <a:endParaRPr lang="en-US" sz="3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244" y="142803"/>
            <a:ext cx="3804249" cy="34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50565" cy="4601183"/>
          </a:xfrm>
        </p:spPr>
        <p:txBody>
          <a:bodyPr/>
          <a:lstStyle/>
          <a:p>
            <a:r>
              <a:rPr lang="en-US" b="1" i="1" dirty="0">
                <a:latin typeface="Arial" panose="020B0604020202020204" pitchFamily="34" charset="0"/>
                <a:ea typeface="MS Mincho" panose="02020609040205080304" pitchFamily="49" charset="-128"/>
              </a:rPr>
              <a:t>Ocean Water Properties /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AutoNum type="arabicPeriod" startAt="2"/>
              <a:tabLst>
                <a:tab pos="457200" algn="l"/>
              </a:tabLst>
            </a:pPr>
            <a:r>
              <a:rPr lang="en-US" sz="32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Has 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a high </a:t>
            </a:r>
            <a:r>
              <a:rPr lang="en-US" sz="3200" dirty="0">
                <a:highlight>
                  <a:srgbClr val="FFFF00"/>
                </a:highlight>
                <a:latin typeface="Arial" panose="020B0604020202020204" pitchFamily="34" charset="0"/>
                <a:ea typeface="MS Mincho" panose="02020609040205080304" pitchFamily="49" charset="-128"/>
              </a:rPr>
              <a:t>SALINITY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 – </a:t>
            </a:r>
            <a:endParaRPr lang="en-US" sz="3200" dirty="0" smtClean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a 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measure of the amount of dissolved salts or solids in a liquid.</a:t>
            </a:r>
            <a:endParaRPr lang="en-US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AutoNum type="arabicPeriod" startAt="3"/>
              <a:tabLst>
                <a:tab pos="457200" algn="l"/>
              </a:tabLst>
            </a:pPr>
            <a:r>
              <a:rPr lang="en-US" sz="32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The </a:t>
            </a:r>
            <a:r>
              <a:rPr lang="en-US" sz="3200" dirty="0">
                <a:highlight>
                  <a:srgbClr val="FFFF00"/>
                </a:highlight>
                <a:latin typeface="Arial" panose="020B0604020202020204" pitchFamily="34" charset="0"/>
                <a:ea typeface="MS Mincho" panose="02020609040205080304" pitchFamily="49" charset="-128"/>
              </a:rPr>
              <a:t>Ocean CLIMATE affects salinity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endParaRPr lang="en-US" sz="3200" dirty="0" smtClean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32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endParaRPr lang="en-US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latin typeface="Arial" panose="020B0604020202020204" pitchFamily="34" charset="0"/>
                <a:ea typeface="MS Mincho" panose="02020609040205080304" pitchFamily="49" charset="-128"/>
              </a:rPr>
              <a:t>hotter/drier coastal water has a higher evaporation rate, thus higher salinity</a:t>
            </a:r>
            <a:endParaRPr lang="en-US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latin typeface="Arial" panose="020B0604020202020204" pitchFamily="34" charset="0"/>
                <a:ea typeface="MS Mincho" panose="02020609040205080304" pitchFamily="49" charset="-128"/>
              </a:rPr>
              <a:t>cooler/humid coastal water has a lower evaporation rate, thus lower salinity </a:t>
            </a:r>
            <a:endParaRPr lang="en-US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(FLORIDA vs MAINE)</a:t>
            </a:r>
            <a:endParaRPr lang="en-US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4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41940" cy="4601183"/>
          </a:xfrm>
        </p:spPr>
        <p:txBody>
          <a:bodyPr/>
          <a:lstStyle/>
          <a:p>
            <a:r>
              <a:rPr lang="en-US" b="1" i="1" dirty="0">
                <a:latin typeface="Arial" panose="020B0604020202020204" pitchFamily="34" charset="0"/>
                <a:ea typeface="MS Mincho" panose="02020609040205080304" pitchFamily="49" charset="-128"/>
              </a:rPr>
              <a:t>Ocean Water Properties / Characteristics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39567" y="1285381"/>
            <a:ext cx="8652433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4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 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Water MOVEMENT affects salinity – </a:t>
            </a: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faster moving water develops low salinity areas 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(ex. Mississippi enters into the Gulf)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2.slower moving water develops high salinity areas 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(ex.  Mediterranean Sea)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TEMPERATURE of ocean water decreases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as DEPTH increases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ja-JP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3600" dirty="0"/>
              <a:t> </a:t>
            </a:r>
            <a:r>
              <a:rPr lang="en-US" sz="3600" dirty="0" smtClean="0"/>
              <a:t>E </a:t>
            </a:r>
            <a:r>
              <a:rPr lang="en-US" sz="3600" dirty="0" err="1" smtClean="0"/>
              <a:t>Activity:</a:t>
            </a:r>
            <a:r>
              <a:rPr lang="en-US" sz="3600" u="sng" dirty="0" err="1" smtClean="0">
                <a:hlinkClick r:id="rId2"/>
              </a:rPr>
              <a:t>Factors</a:t>
            </a:r>
            <a:r>
              <a:rPr lang="en-US" sz="3600" u="sng" dirty="0" smtClean="0">
                <a:hlinkClick r:id="rId2"/>
              </a:rPr>
              <a:t> </a:t>
            </a:r>
            <a:r>
              <a:rPr lang="en-US" sz="3600" u="sng" dirty="0">
                <a:hlinkClick r:id="rId2"/>
              </a:rPr>
              <a:t>that Affect Ocean Salinity</a:t>
            </a:r>
            <a:r>
              <a:rPr lang="en-US" sz="3600" dirty="0"/>
              <a:t> </a:t>
            </a:r>
            <a:endParaRPr kumimoji="0" lang="en-US" altLang="ja-JP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738" y="1061049"/>
            <a:ext cx="10734476" cy="44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Ocean is a Global Thermostat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The ocean absorbs and holds energy from sunlight.  This regulates atmospheric temperatures.</a:t>
            </a:r>
          </a:p>
          <a:p>
            <a:endParaRPr lang="en-US" sz="3600" dirty="0"/>
          </a:p>
          <a:p>
            <a:r>
              <a:rPr lang="en-US" sz="3600" dirty="0"/>
              <a:t>If the ocean did not release thermal energy so slowly, the air temperature on land would vary greatly (over 200˚ F to -200˚F) </a:t>
            </a:r>
          </a:p>
        </p:txBody>
      </p:sp>
    </p:spTree>
    <p:extLst>
      <p:ext uri="{BB962C8B-B14F-4D97-AF65-F5344CB8AC3E}">
        <p14:creationId xmlns:p14="http://schemas.microsoft.com/office/powerpoint/2010/main" val="42078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586</TotalTime>
  <Words>252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ゴシック</vt:lpstr>
      <vt:lpstr>MS Mincho</vt:lpstr>
      <vt:lpstr>Arial</vt:lpstr>
      <vt:lpstr>Corbel</vt:lpstr>
      <vt:lpstr>Droid Sans</vt:lpstr>
      <vt:lpstr>Symbol</vt:lpstr>
      <vt:lpstr>Times New Roman</vt:lpstr>
      <vt:lpstr>Wingdings 2</vt:lpstr>
      <vt:lpstr>Frame</vt:lpstr>
      <vt:lpstr>Chapter 13 Exploring the Oceans…</vt:lpstr>
      <vt:lpstr>Objectives:  1. List the major divisions of the  global ocean.  2. Identify the properties of ocean water.  3. Describe the interactions between the ocean and the atmosphere (water cycle).</vt:lpstr>
      <vt:lpstr>Divisions of the Global Ocean</vt:lpstr>
      <vt:lpstr> How Oceans Formed   E Activity: How Oceans Formed</vt:lpstr>
      <vt:lpstr>Ocean Water Properties / Characteristics</vt:lpstr>
      <vt:lpstr>Ocean Water Properties / Characteristics</vt:lpstr>
      <vt:lpstr>Ocean Water Properties / Characteristics</vt:lpstr>
      <vt:lpstr>PowerPoint Presentation</vt:lpstr>
      <vt:lpstr>Ocean is a Global Thermostat</vt:lpstr>
      <vt:lpstr>PowerPoint Presentation</vt:lpstr>
      <vt:lpstr>In Summary:</vt:lpstr>
      <vt:lpstr>Technology Connection</vt:lpstr>
      <vt:lpstr>Review: Use the e-activities to explain the following statements.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Oceans…</dc:title>
  <dc:creator>Kara Holshouser</dc:creator>
  <cp:lastModifiedBy>Katie O'Ryan</cp:lastModifiedBy>
  <cp:revision>16</cp:revision>
  <dcterms:created xsi:type="dcterms:W3CDTF">2016-01-19T03:05:27Z</dcterms:created>
  <dcterms:modified xsi:type="dcterms:W3CDTF">2016-01-20T22:45:51Z</dcterms:modified>
</cp:coreProperties>
</file>