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3" r:id="rId2"/>
    <p:sldMasterId id="2147483775" r:id="rId3"/>
  </p:sldMasterIdLst>
  <p:notesMasterIdLst>
    <p:notesMasterId r:id="rId9"/>
  </p:notesMasterIdLst>
  <p:handoutMasterIdLst>
    <p:handoutMasterId r:id="rId10"/>
  </p:handoutMasterIdLst>
  <p:sldIdLst>
    <p:sldId id="256" r:id="rId4"/>
    <p:sldId id="268" r:id="rId5"/>
    <p:sldId id="262" r:id="rId6"/>
    <p:sldId id="267" r:id="rId7"/>
    <p:sldId id="26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225"/>
    <a:srgbClr val="02C0CA"/>
    <a:srgbClr val="6D3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560"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051" y="1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560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89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560"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051" y="8829989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560">
              <a:defRPr sz="1200"/>
            </a:lvl1pPr>
          </a:lstStyle>
          <a:p>
            <a:fld id="{3C677E42-4EC7-4A03-95B6-B8C8491A2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560"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051" y="1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560">
              <a:defRPr sz="1200"/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8" y="4415791"/>
            <a:ext cx="5485146" cy="418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89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560"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051" y="8829989"/>
            <a:ext cx="297138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560">
              <a:defRPr sz="1200"/>
            </a:lvl1pPr>
          </a:lstStyle>
          <a:p>
            <a:fld id="{FEA8CE48-266B-4F46-A061-FFF375C71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8005E-1F2E-4D39-BEBA-DA9BE9FDD4A4}" type="slidenum">
              <a:rPr lang="en-US"/>
              <a:pPr/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5679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4A993-57FD-4671-B70A-54BCB1BC3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67D4A-F8DB-499C-BF7A-0ADB7507C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60468-7FC8-4B0F-8BFB-679F5B873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1A1139-0026-4C20-BA20-070F19FEE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906E0F-D7FD-4A73-A470-D4AD5BCB4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0A9A4F-D18A-42D2-93B7-A055B5EDB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1EAB08-3E32-4D8D-97B1-BA462125D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D56D90-2633-4969-A3BF-45A55C349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DDBB91-DEEF-4B2C-ADEA-1293BB451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6D67DB-FEB9-4D0E-AD33-B57FCF5A0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6CDCAC-6C77-4C14-ABD1-459E951F1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A1139-0026-4C20-BA20-070F19FEE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67D4A-F8DB-499C-BF7A-0ADB7507C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560468-7FC8-4B0F-8BFB-679F5B873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1A1139-0026-4C20-BA20-070F19FEE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906E0F-D7FD-4A73-A470-D4AD5BCB4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0A9A4F-D18A-42D2-93B7-A055B5EDB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1EAB08-3E32-4D8D-97B1-BA462125D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D56D90-2633-4969-A3BF-45A55C349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DDBB91-DEEF-4B2C-ADEA-1293BB451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6D67DB-FEB9-4D0E-AD33-B57FCF5A0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6CDCAC-6C77-4C14-ABD1-459E951F1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6E0F-D7FD-4A73-A470-D4AD5BCB4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67D4A-F8DB-499C-BF7A-0ADB7507C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560468-7FC8-4B0F-8BFB-679F5B873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A9A4F-D18A-42D2-93B7-A055B5EDB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EAB08-3E32-4D8D-97B1-BA462125D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6D90-2633-4969-A3BF-45A55C349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DBB91-DEEF-4B2C-ADEA-1293BB451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D67DB-FEB9-4D0E-AD33-B57FCF5A0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DCAC-6C77-4C14-ABD1-459E951F1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245F2-FAE9-4BAF-8B05-7C17C6ECD8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5360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5360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86600" cy="685800"/>
          </a:xfrm>
        </p:spPr>
        <p:txBody>
          <a:bodyPr/>
          <a:lstStyle/>
          <a:p>
            <a:r>
              <a:rPr lang="en-US" sz="4000" b="1" u="sng" dirty="0" smtClean="0"/>
              <a:t>Chapter 4 </a:t>
            </a:r>
            <a:endParaRPr lang="en-US" sz="4000" b="1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81534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rgbClr val="514225"/>
                </a:solidFill>
              </a:rPr>
              <a:t>Rocks: Mineral Mixtures</a:t>
            </a:r>
            <a:endParaRPr lang="en-US" sz="2800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Chap 4, Sect 4  (Metamorphic Rock)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u="sng" dirty="0">
                <a:solidFill>
                  <a:srgbClr val="514225"/>
                </a:solidFill>
              </a:rPr>
              <a:t>Objectives</a:t>
            </a:r>
            <a:r>
              <a:rPr lang="en-US" b="1" dirty="0">
                <a:solidFill>
                  <a:srgbClr val="514225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solidFill>
                  <a:srgbClr val="514225"/>
                </a:solidFill>
              </a:rPr>
              <a:t>Describe two ways a rock can undergo metamorphism</a:t>
            </a:r>
            <a:r>
              <a:rPr lang="en-US" b="1" dirty="0" smtClean="0">
                <a:solidFill>
                  <a:srgbClr val="514225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solidFill>
                  <a:srgbClr val="514225"/>
                </a:solidFill>
              </a:rPr>
              <a:t>Describe the difference between foliated and </a:t>
            </a:r>
            <a:r>
              <a:rPr lang="en-US" b="1" dirty="0" smtClean="0">
                <a:solidFill>
                  <a:srgbClr val="514225"/>
                </a:solidFill>
              </a:rPr>
              <a:t>non-foliated </a:t>
            </a:r>
            <a:r>
              <a:rPr lang="en-US" b="1" dirty="0">
                <a:solidFill>
                  <a:srgbClr val="514225"/>
                </a:solidFill>
              </a:rPr>
              <a:t>metamorphic rock. </a:t>
            </a:r>
            <a:r>
              <a:rPr lang="en-US" b="1" dirty="0" smtClean="0">
                <a:solidFill>
                  <a:srgbClr val="514225"/>
                </a:solidFill>
              </a:rPr>
              <a:t> </a:t>
            </a:r>
            <a:endParaRPr lang="en-US" b="1" dirty="0">
              <a:solidFill>
                <a:srgbClr val="51422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"/>
            <a:ext cx="7467600" cy="6324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i="1" dirty="0"/>
              <a:t>2</a:t>
            </a:r>
            <a:r>
              <a:rPr lang="en-US" sz="2800" b="1" i="1" dirty="0" smtClean="0"/>
              <a:t> </a:t>
            </a:r>
            <a:r>
              <a:rPr lang="en-US" sz="2800" b="1" i="1" dirty="0"/>
              <a:t>Ways </a:t>
            </a:r>
            <a:r>
              <a:rPr lang="en-US" sz="2800" b="1" i="1" dirty="0" smtClean="0"/>
              <a:t>Metamorphic </a:t>
            </a:r>
            <a:r>
              <a:rPr lang="en-US" sz="2800" b="1" i="1" dirty="0"/>
              <a:t>Rock Forms: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b="1" i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600" b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600" b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600" b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600" b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600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3048000" y="838200"/>
            <a:ext cx="3276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Metamorphic Rock Classifications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209800" y="1981200"/>
            <a:ext cx="1447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91200" y="1981200"/>
            <a:ext cx="1371598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Diamond 15"/>
          <p:cNvSpPr/>
          <p:nvPr/>
        </p:nvSpPr>
        <p:spPr>
          <a:xfrm>
            <a:off x="713509" y="2992583"/>
            <a:ext cx="2971800" cy="2133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Contact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5715000" y="2895600"/>
            <a:ext cx="3048000" cy="2209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Regional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9" y="2429879"/>
            <a:ext cx="1295400" cy="1928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0" y="3488436"/>
            <a:ext cx="1335050" cy="1907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54370"/>
            <a:ext cx="2133599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989" y="1828800"/>
            <a:ext cx="1905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"/>
            <a:ext cx="8153400" cy="6553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u="sng" dirty="0">
                <a:solidFill>
                  <a:srgbClr val="514225"/>
                </a:solidFill>
              </a:rPr>
              <a:t>Tech</a:t>
            </a:r>
            <a:r>
              <a:rPr lang="en-US" b="1" dirty="0">
                <a:solidFill>
                  <a:srgbClr val="514225"/>
                </a:solidFill>
              </a:rPr>
              <a:t> </a:t>
            </a:r>
            <a:r>
              <a:rPr lang="en-US" b="1" u="sng" dirty="0">
                <a:solidFill>
                  <a:srgbClr val="514225"/>
                </a:solidFill>
              </a:rPr>
              <a:t>Terms</a:t>
            </a:r>
            <a:r>
              <a:rPr lang="en-US" b="1" dirty="0">
                <a:solidFill>
                  <a:srgbClr val="514225"/>
                </a:solidFill>
              </a:rPr>
              <a:t>: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514225"/>
                </a:solidFill>
              </a:rPr>
              <a:t>Types of metamorphism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US" b="1" i="1" dirty="0" smtClean="0">
                <a:solidFill>
                  <a:srgbClr val="514225"/>
                </a:solidFill>
              </a:rPr>
              <a:t>Contact </a:t>
            </a:r>
            <a:r>
              <a:rPr lang="en-US" b="1" dirty="0" smtClean="0">
                <a:solidFill>
                  <a:srgbClr val="514225"/>
                </a:solidFill>
              </a:rPr>
              <a:t> </a:t>
            </a:r>
            <a:r>
              <a:rPr lang="en-US" b="1" dirty="0">
                <a:solidFill>
                  <a:srgbClr val="514225"/>
                </a:solidFill>
              </a:rPr>
              <a:t>– </a:t>
            </a:r>
            <a:r>
              <a:rPr lang="en-US" b="1" dirty="0" smtClean="0">
                <a:solidFill>
                  <a:srgbClr val="514225"/>
                </a:solidFill>
              </a:rPr>
              <a:t>                     </a:t>
            </a:r>
            <a:r>
              <a:rPr lang="en-US" b="1" i="1" dirty="0" smtClean="0">
                <a:solidFill>
                  <a:srgbClr val="514225"/>
                </a:solidFill>
              </a:rPr>
              <a:t>2. Regional</a:t>
            </a:r>
            <a:r>
              <a:rPr lang="en-US" b="1" dirty="0" smtClean="0">
                <a:solidFill>
                  <a:srgbClr val="514225"/>
                </a:solidFill>
              </a:rPr>
              <a:t> -</a:t>
            </a:r>
            <a:endParaRPr lang="en-US" b="1" i="1" dirty="0" smtClean="0">
              <a:solidFill>
                <a:srgbClr val="514225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514225"/>
                </a:solidFill>
              </a:rPr>
              <a:t>occurs near an </a:t>
            </a:r>
            <a:r>
              <a:rPr lang="en-US" b="1" dirty="0">
                <a:solidFill>
                  <a:srgbClr val="514225"/>
                </a:solidFill>
              </a:rPr>
              <a:t> </a:t>
            </a:r>
            <a:r>
              <a:rPr lang="en-US" b="1" dirty="0" smtClean="0">
                <a:solidFill>
                  <a:srgbClr val="514225"/>
                </a:solidFill>
              </a:rPr>
              <a:t>      	    rocks that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514225"/>
                </a:solidFill>
              </a:rPr>
              <a:t>i</a:t>
            </a:r>
            <a:r>
              <a:rPr lang="en-US" b="1" dirty="0" smtClean="0">
                <a:solidFill>
                  <a:srgbClr val="514225"/>
                </a:solidFill>
              </a:rPr>
              <a:t>gneous intrusion   	    experience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514225"/>
                </a:solidFill>
              </a:rPr>
              <a:t>when the   		            change caused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514225"/>
                </a:solidFill>
              </a:rPr>
              <a:t>surrounding rock is 	    by pressure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514225"/>
                </a:solidFill>
              </a:rPr>
              <a:t>heated to VERY high 	    deep below or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514225"/>
                </a:solidFill>
              </a:rPr>
              <a:t>t</a:t>
            </a:r>
            <a:r>
              <a:rPr lang="en-US" b="1" dirty="0" smtClean="0">
                <a:solidFill>
                  <a:srgbClr val="514225"/>
                </a:solidFill>
              </a:rPr>
              <a:t>emperatures (creates       collision with      non-foliated texture)	    other </a:t>
            </a:r>
            <a:r>
              <a:rPr lang="en-US" b="1" dirty="0">
                <a:solidFill>
                  <a:srgbClr val="514225"/>
                </a:solidFill>
              </a:rPr>
              <a:t>rock </a:t>
            </a:r>
            <a:r>
              <a:rPr lang="en-US" b="1" dirty="0" smtClean="0">
                <a:solidFill>
                  <a:srgbClr val="514225"/>
                </a:solidFill>
              </a:rPr>
              <a:t>						    formations.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514225"/>
                </a:solidFill>
              </a:rPr>
              <a:t>	</a:t>
            </a:r>
            <a:r>
              <a:rPr lang="en-US" b="1" dirty="0" smtClean="0">
                <a:solidFill>
                  <a:srgbClr val="514225"/>
                </a:solidFill>
              </a:rPr>
              <a:t>		(creates foliated texture)</a:t>
            </a:r>
            <a:endParaRPr lang="en-US" b="1" dirty="0">
              <a:solidFill>
                <a:srgbClr val="51422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"/>
            <a:ext cx="7924800" cy="64770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000" b="1" i="1" dirty="0" smtClean="0">
                <a:solidFill>
                  <a:srgbClr val="514225"/>
                </a:solidFill>
              </a:rPr>
              <a:t>2 Types of texture (how it feels)</a:t>
            </a:r>
          </a:p>
          <a:p>
            <a:pPr marL="742950" indent="-742950">
              <a:lnSpc>
                <a:spcPct val="90000"/>
              </a:lnSpc>
              <a:buAutoNum type="arabicPeriod" startAt="3"/>
            </a:pPr>
            <a:r>
              <a:rPr lang="en-US" sz="4000" b="1" i="1" dirty="0" smtClean="0">
                <a:solidFill>
                  <a:srgbClr val="514225"/>
                </a:solidFill>
              </a:rPr>
              <a:t>foliated</a:t>
            </a:r>
            <a:r>
              <a:rPr lang="en-US" sz="4000" b="1" dirty="0" smtClean="0">
                <a:solidFill>
                  <a:srgbClr val="514225"/>
                </a:solidFill>
              </a:rPr>
              <a:t> </a:t>
            </a:r>
            <a:r>
              <a:rPr lang="en-US" sz="4000" b="1" dirty="0">
                <a:solidFill>
                  <a:srgbClr val="514225"/>
                </a:solidFill>
              </a:rPr>
              <a:t>– </a:t>
            </a:r>
            <a:r>
              <a:rPr lang="en-US" sz="4000" b="1" dirty="0" smtClean="0">
                <a:solidFill>
                  <a:srgbClr val="514225"/>
                </a:solidFill>
              </a:rPr>
              <a:t>mineral </a:t>
            </a:r>
            <a:r>
              <a:rPr lang="en-US" sz="4000" b="1" dirty="0">
                <a:solidFill>
                  <a:srgbClr val="514225"/>
                </a:solidFill>
              </a:rPr>
              <a:t>grains </a:t>
            </a:r>
            <a:r>
              <a:rPr lang="en-US" sz="4000" b="1" dirty="0" smtClean="0">
                <a:solidFill>
                  <a:srgbClr val="514225"/>
                </a:solidFill>
              </a:rPr>
              <a:t>are flat and aligned </a:t>
            </a:r>
            <a:r>
              <a:rPr lang="en-US" sz="4000" b="1" dirty="0">
                <a:solidFill>
                  <a:srgbClr val="514225"/>
                </a:solidFill>
              </a:rPr>
              <a:t>in planes or </a:t>
            </a:r>
            <a:r>
              <a:rPr lang="en-US" sz="4000" b="1" dirty="0" smtClean="0">
                <a:solidFill>
                  <a:srgbClr val="514225"/>
                </a:solidFill>
              </a:rPr>
              <a:t>bands</a:t>
            </a:r>
            <a:r>
              <a:rPr lang="en-US" sz="4000" b="1" dirty="0">
                <a:solidFill>
                  <a:srgbClr val="514225"/>
                </a:solidFill>
              </a:rPr>
              <a:t> </a:t>
            </a:r>
            <a:r>
              <a:rPr lang="en-US" sz="4000" b="1" dirty="0" smtClean="0">
                <a:solidFill>
                  <a:srgbClr val="514225"/>
                </a:solidFill>
              </a:rPr>
              <a:t>(gneiss).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4000" b="1" i="1" dirty="0" smtClean="0">
                <a:solidFill>
                  <a:srgbClr val="514225"/>
                </a:solidFill>
              </a:rPr>
              <a:t>4. </a:t>
            </a:r>
            <a:r>
              <a:rPr lang="en-US" sz="4000" b="1" i="1" dirty="0" err="1" smtClean="0">
                <a:solidFill>
                  <a:srgbClr val="514225"/>
                </a:solidFill>
              </a:rPr>
              <a:t>nonfoliated</a:t>
            </a:r>
            <a:r>
              <a:rPr lang="en-US" sz="4000" b="1" i="1" dirty="0" smtClean="0">
                <a:solidFill>
                  <a:srgbClr val="514225"/>
                </a:solidFill>
              </a:rPr>
              <a:t> </a:t>
            </a:r>
            <a:r>
              <a:rPr lang="en-US" sz="4000" b="1" dirty="0">
                <a:solidFill>
                  <a:srgbClr val="514225"/>
                </a:solidFill>
              </a:rPr>
              <a:t>– </a:t>
            </a:r>
            <a:r>
              <a:rPr lang="en-US" sz="4000" b="1" dirty="0" smtClean="0">
                <a:solidFill>
                  <a:srgbClr val="514225"/>
                </a:solidFill>
              </a:rPr>
              <a:t>mineral </a:t>
            </a:r>
            <a:r>
              <a:rPr lang="en-US" sz="4000" b="1" dirty="0">
                <a:solidFill>
                  <a:srgbClr val="514225"/>
                </a:solidFill>
              </a:rPr>
              <a:t>grains </a:t>
            </a:r>
            <a:r>
              <a:rPr lang="en-US" sz="4000" b="1" dirty="0" smtClean="0">
                <a:solidFill>
                  <a:srgbClr val="514225"/>
                </a:solidFill>
              </a:rPr>
              <a:t>may change in size or composition (marble).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1400" b="1" dirty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000" b="1" dirty="0">
              <a:solidFill>
                <a:srgbClr val="5142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"/>
            <a:ext cx="7924800" cy="13716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514225"/>
                </a:solidFill>
                <a:ea typeface="+mj-ea"/>
                <a:cs typeface="+mj-cs"/>
              </a:rPr>
              <a:t>2 </a:t>
            </a:r>
            <a:r>
              <a:rPr lang="en-US" sz="2800" b="1" dirty="0">
                <a:solidFill>
                  <a:srgbClr val="514225"/>
                </a:solidFill>
                <a:ea typeface="+mj-ea"/>
                <a:cs typeface="+mj-cs"/>
              </a:rPr>
              <a:t>geological processes form </a:t>
            </a:r>
            <a:endParaRPr lang="en-US" sz="2800" b="1" dirty="0" smtClean="0">
              <a:solidFill>
                <a:srgbClr val="514225"/>
              </a:solidFill>
              <a:ea typeface="+mj-ea"/>
              <a:cs typeface="+mj-cs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514225"/>
                </a:solidFill>
                <a:ea typeface="+mj-ea"/>
                <a:cs typeface="+mj-cs"/>
              </a:rPr>
              <a:t>metamorphic rocks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514225"/>
                </a:solidFill>
                <a:ea typeface="+mj-ea"/>
                <a:cs typeface="+mj-cs"/>
              </a:rPr>
              <a:t>(draw </a:t>
            </a:r>
            <a:r>
              <a:rPr lang="en-US" sz="2000" b="1" dirty="0">
                <a:solidFill>
                  <a:srgbClr val="514225"/>
                </a:solidFill>
                <a:ea typeface="+mj-ea"/>
                <a:cs typeface="+mj-cs"/>
              </a:rPr>
              <a:t>them below)</a:t>
            </a:r>
            <a:br>
              <a:rPr lang="en-US" sz="2000" b="1" dirty="0">
                <a:solidFill>
                  <a:srgbClr val="514225"/>
                </a:solidFill>
                <a:ea typeface="+mj-ea"/>
                <a:cs typeface="+mj-cs"/>
              </a:rPr>
            </a:br>
            <a:r>
              <a:rPr lang="en-US" sz="2000" b="1" dirty="0">
                <a:solidFill>
                  <a:srgbClr val="514225"/>
                </a:solidFill>
                <a:ea typeface="+mj-ea"/>
                <a:cs typeface="+mj-cs"/>
              </a:rPr>
              <a:t/>
            </a:r>
            <a:br>
              <a:rPr lang="en-US" sz="2000" b="1" dirty="0">
                <a:solidFill>
                  <a:srgbClr val="514225"/>
                </a:solidFill>
                <a:ea typeface="+mj-ea"/>
                <a:cs typeface="+mj-cs"/>
              </a:rPr>
            </a:br>
            <a:endParaRPr lang="en-US" sz="1000" b="1" i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2800" dirty="0"/>
          </a:p>
          <a:p>
            <a:pPr marL="0" lvl="0" indent="0">
              <a:spcBef>
                <a:spcPct val="0"/>
              </a:spcBef>
              <a:buNone/>
            </a:pPr>
            <a:r>
              <a:rPr lang="en-US" b="1" kern="1200" dirty="0" smtClean="0">
                <a:solidFill>
                  <a:srgbClr val="514225"/>
                </a:solidFill>
                <a:latin typeface="Arial" charset="0"/>
              </a:rPr>
              <a:t>Heat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b="1" kern="1200" dirty="0" smtClean="0">
              <a:solidFill>
                <a:srgbClr val="514225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b="1" kern="1200" dirty="0">
              <a:solidFill>
                <a:srgbClr val="514225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514225"/>
                </a:solidFill>
              </a:rPr>
              <a:t>Pressure</a:t>
            </a:r>
            <a:endParaRPr lang="en-US" dirty="0"/>
          </a:p>
          <a:p>
            <a:pPr marL="0" lvl="0" indent="0">
              <a:spcBef>
                <a:spcPct val="0"/>
              </a:spcBef>
              <a:buNone/>
            </a:pPr>
            <a:endParaRPr lang="en-US" kern="1200" dirty="0">
              <a:solidFill>
                <a:srgbClr val="00000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000" b="1" dirty="0" smtClean="0"/>
          </a:p>
          <a:p>
            <a:pPr marL="609600" indent="-609600">
              <a:lnSpc>
                <a:spcPct val="90000"/>
              </a:lnSpc>
              <a:buNone/>
            </a:pPr>
            <a:endParaRPr lang="en-US" sz="1400" b="1" dirty="0" smtClean="0">
              <a:solidFill>
                <a:srgbClr val="514225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000" b="1" dirty="0">
              <a:solidFill>
                <a:srgbClr val="5142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6140</TotalTime>
  <Words>115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Default Design</vt:lpstr>
      <vt:lpstr>iRespondQuestionMaster</vt:lpstr>
      <vt:lpstr>iRespondGraphMaster</vt:lpstr>
      <vt:lpstr>Chapter 4 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Cobb County School District</dc:creator>
  <cp:lastModifiedBy>Adam Wiese</cp:lastModifiedBy>
  <cp:revision>78</cp:revision>
  <cp:lastPrinted>2015-09-02T17:35:18Z</cp:lastPrinted>
  <dcterms:created xsi:type="dcterms:W3CDTF">2006-12-08T15:33:12Z</dcterms:created>
  <dcterms:modified xsi:type="dcterms:W3CDTF">2016-08-31T19:57:57Z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