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 id="2147483660" r:id="rId3"/>
  </p:sldMasterIdLst>
  <p:notesMasterIdLst>
    <p:notesMasterId r:id="rId23"/>
  </p:notesMasterIdLst>
  <p:handoutMasterIdLst>
    <p:handoutMasterId r:id="rId24"/>
  </p:handoutMasterIdLst>
  <p:sldIdLst>
    <p:sldId id="267" r:id="rId4"/>
    <p:sldId id="288" r:id="rId5"/>
    <p:sldId id="294" r:id="rId6"/>
    <p:sldId id="272" r:id="rId7"/>
    <p:sldId id="280" r:id="rId8"/>
    <p:sldId id="292" r:id="rId9"/>
    <p:sldId id="278" r:id="rId10"/>
    <p:sldId id="279" r:id="rId11"/>
    <p:sldId id="281" r:id="rId12"/>
    <p:sldId id="276" r:id="rId13"/>
    <p:sldId id="286" r:id="rId14"/>
    <p:sldId id="277" r:id="rId15"/>
    <p:sldId id="282" r:id="rId16"/>
    <p:sldId id="283" r:id="rId17"/>
    <p:sldId id="284" r:id="rId18"/>
    <p:sldId id="285" r:id="rId19"/>
    <p:sldId id="293" r:id="rId20"/>
    <p:sldId id="289" r:id="rId21"/>
    <p:sldId id="29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23" autoAdjust="0"/>
    <p:restoredTop sz="94660"/>
  </p:normalViewPr>
  <p:slideViewPr>
    <p:cSldViewPr snapToGrid="0">
      <p:cViewPr varScale="1">
        <p:scale>
          <a:sx n="57" d="100"/>
          <a:sy n="57" d="100"/>
        </p:scale>
        <p:origin x="634" y="48"/>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591099-7EBE-4D12-B880-CCA6B38B92A6}" type="datetimeFigureOut">
              <a:rPr lang="en-US" smtClean="0"/>
              <a:t>9/14/2017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A36C10-A9D4-4995-9BAF-95FBD77A724B}" type="slidenum">
              <a:rPr lang="en-US" smtClean="0"/>
              <a:t>‹#›</a:t>
            </a:fld>
            <a:endParaRPr lang="en-US"/>
          </a:p>
        </p:txBody>
      </p:sp>
    </p:spTree>
    <p:extLst>
      <p:ext uri="{BB962C8B-B14F-4D97-AF65-F5344CB8AC3E}">
        <p14:creationId xmlns:p14="http://schemas.microsoft.com/office/powerpoint/2010/main" val="2509218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CF4299-1721-48C6-878D-74296BE00D21}" type="datetimeFigureOut">
              <a:rPr lang="en-US" smtClean="0"/>
              <a:t>9/14/2017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EF9EC-8318-4FF6-847E-A85BBD2B7E49}" type="slidenum">
              <a:rPr lang="en-US" smtClean="0"/>
              <a:t>‹#›</a:t>
            </a:fld>
            <a:endParaRPr lang="en-US"/>
          </a:p>
        </p:txBody>
      </p:sp>
    </p:spTree>
    <p:extLst>
      <p:ext uri="{BB962C8B-B14F-4D97-AF65-F5344CB8AC3E}">
        <p14:creationId xmlns:p14="http://schemas.microsoft.com/office/powerpoint/2010/main" val="2283195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13B50F-A2B1-4A46-87C7-DDBD1B46906E}" type="slidenum">
              <a:rPr lang="en-US" smtClean="0"/>
              <a:t>3</a:t>
            </a:fld>
            <a:endParaRPr lang="en-US"/>
          </a:p>
        </p:txBody>
      </p:sp>
    </p:spTree>
    <p:extLst>
      <p:ext uri="{BB962C8B-B14F-4D97-AF65-F5344CB8AC3E}">
        <p14:creationId xmlns:p14="http://schemas.microsoft.com/office/powerpoint/2010/main" val="4168664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13B50F-A2B1-4A46-87C7-DDBD1B46906E}" type="slidenum">
              <a:rPr lang="en-US" smtClean="0"/>
              <a:t>17</a:t>
            </a:fld>
            <a:endParaRPr lang="en-US"/>
          </a:p>
        </p:txBody>
      </p:sp>
    </p:spTree>
    <p:extLst>
      <p:ext uri="{BB962C8B-B14F-4D97-AF65-F5344CB8AC3E}">
        <p14:creationId xmlns:p14="http://schemas.microsoft.com/office/powerpoint/2010/main" val="3139269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61254"/>
            <a:ext cx="8226490" cy="3083767"/>
          </a:xfrm>
        </p:spPr>
        <p:txBody>
          <a:bodyPr anchor="b">
            <a:normAutofit/>
          </a:bodyPr>
          <a:lstStyle>
            <a:lvl1pPr algn="l">
              <a:lnSpc>
                <a:spcPct val="80000"/>
              </a:lnSpc>
              <a:defRPr sz="72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9600" y="3345021"/>
            <a:ext cx="8229600" cy="1371600"/>
          </a:xfrm>
        </p:spPr>
        <p:txBody>
          <a:bodyPr/>
          <a:lstStyle>
            <a:lvl1pPr marL="0" indent="0" algn="l">
              <a:spcBef>
                <a:spcPts val="120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580562-E361-4901-81A9-DC99371C70DE}" type="datetime1">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50680" y="365125"/>
            <a:ext cx="1645920" cy="5811838"/>
          </a:xfrm>
        </p:spPr>
        <p:txBody>
          <a:bodyPr vert="eaVert"/>
          <a:lstStyle>
            <a:lvl1pP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365125"/>
            <a:ext cx="7624664"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3E088F-5C71-4C3B-A46F-E5E332BBC3D1}" type="datetime1">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2E0AA8-CADB-4530-AE5D-33B81F39F876}" type="datetimeFigureOut">
              <a:rPr lang="en-US" smtClean="0"/>
              <a:t>9/14/2017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04460D-ADFF-4846-A381-DA767BABD1D5}" type="slidenum">
              <a:rPr lang="en-US" smtClean="0"/>
              <a:t>‹#›</a:t>
            </a:fld>
            <a:endParaRPr lang="en-US" dirty="0"/>
          </a:p>
        </p:txBody>
      </p:sp>
    </p:spTree>
    <p:extLst>
      <p:ext uri="{BB962C8B-B14F-4D97-AF65-F5344CB8AC3E}">
        <p14:creationId xmlns:p14="http://schemas.microsoft.com/office/powerpoint/2010/main" val="3843348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2E0AA8-CADB-4530-AE5D-33B81F39F876}" type="datetimeFigureOut">
              <a:rPr lang="en-US" smtClean="0"/>
              <a:t>9/14/2017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04460D-ADFF-4846-A381-DA767BABD1D5}" type="slidenum">
              <a:rPr lang="en-US" smtClean="0"/>
              <a:t>‹#›</a:t>
            </a:fld>
            <a:endParaRPr lang="en-US" dirty="0"/>
          </a:p>
        </p:txBody>
      </p:sp>
    </p:spTree>
    <p:extLst>
      <p:ext uri="{BB962C8B-B14F-4D97-AF65-F5344CB8AC3E}">
        <p14:creationId xmlns:p14="http://schemas.microsoft.com/office/powerpoint/2010/main" val="3441013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2E0AA8-CADB-4530-AE5D-33B81F39F876}" type="datetimeFigureOut">
              <a:rPr lang="en-US" smtClean="0"/>
              <a:t>9/14/2017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04460D-ADFF-4846-A381-DA767BABD1D5}" type="slidenum">
              <a:rPr lang="en-US" smtClean="0"/>
              <a:t>‹#›</a:t>
            </a:fld>
            <a:endParaRPr lang="en-US" dirty="0"/>
          </a:p>
        </p:txBody>
      </p:sp>
    </p:spTree>
    <p:extLst>
      <p:ext uri="{BB962C8B-B14F-4D97-AF65-F5344CB8AC3E}">
        <p14:creationId xmlns:p14="http://schemas.microsoft.com/office/powerpoint/2010/main" val="1690768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2E0AA8-CADB-4530-AE5D-33B81F39F876}" type="datetimeFigureOut">
              <a:rPr lang="en-US" smtClean="0"/>
              <a:t>9/14/2017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804460D-ADFF-4846-A381-DA767BABD1D5}" type="slidenum">
              <a:rPr lang="en-US" smtClean="0"/>
              <a:t>‹#›</a:t>
            </a:fld>
            <a:endParaRPr lang="en-US" dirty="0"/>
          </a:p>
        </p:txBody>
      </p:sp>
    </p:spTree>
    <p:extLst>
      <p:ext uri="{BB962C8B-B14F-4D97-AF65-F5344CB8AC3E}">
        <p14:creationId xmlns:p14="http://schemas.microsoft.com/office/powerpoint/2010/main" val="442434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2E0AA8-CADB-4530-AE5D-33B81F39F876}" type="datetimeFigureOut">
              <a:rPr lang="en-US" smtClean="0"/>
              <a:t>9/14/2017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804460D-ADFF-4846-A381-DA767BABD1D5}" type="slidenum">
              <a:rPr lang="en-US" smtClean="0"/>
              <a:t>‹#›</a:t>
            </a:fld>
            <a:endParaRPr lang="en-US" dirty="0"/>
          </a:p>
        </p:txBody>
      </p:sp>
    </p:spTree>
    <p:extLst>
      <p:ext uri="{BB962C8B-B14F-4D97-AF65-F5344CB8AC3E}">
        <p14:creationId xmlns:p14="http://schemas.microsoft.com/office/powerpoint/2010/main" val="4277915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2E0AA8-CADB-4530-AE5D-33B81F39F876}" type="datetimeFigureOut">
              <a:rPr lang="en-US" smtClean="0"/>
              <a:t>9/14/2017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804460D-ADFF-4846-A381-DA767BABD1D5}" type="slidenum">
              <a:rPr lang="en-US" smtClean="0"/>
              <a:t>‹#›</a:t>
            </a:fld>
            <a:endParaRPr lang="en-US" dirty="0"/>
          </a:p>
        </p:txBody>
      </p:sp>
    </p:spTree>
    <p:extLst>
      <p:ext uri="{BB962C8B-B14F-4D97-AF65-F5344CB8AC3E}">
        <p14:creationId xmlns:p14="http://schemas.microsoft.com/office/powerpoint/2010/main" val="2346029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2E0AA8-CADB-4530-AE5D-33B81F39F876}" type="datetimeFigureOut">
              <a:rPr lang="en-US" smtClean="0"/>
              <a:t>9/14/2017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804460D-ADFF-4846-A381-DA767BABD1D5}" type="slidenum">
              <a:rPr lang="en-US" smtClean="0"/>
              <a:t>‹#›</a:t>
            </a:fld>
            <a:endParaRPr lang="en-US" dirty="0"/>
          </a:p>
        </p:txBody>
      </p:sp>
    </p:spTree>
    <p:extLst>
      <p:ext uri="{BB962C8B-B14F-4D97-AF65-F5344CB8AC3E}">
        <p14:creationId xmlns:p14="http://schemas.microsoft.com/office/powerpoint/2010/main" val="2298065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2E0AA8-CADB-4530-AE5D-33B81F39F876}" type="datetimeFigureOut">
              <a:rPr lang="en-US" smtClean="0"/>
              <a:t>9/14/2017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804460D-ADFF-4846-A381-DA767BABD1D5}" type="slidenum">
              <a:rPr lang="en-US" smtClean="0"/>
              <a:t>‹#›</a:t>
            </a:fld>
            <a:endParaRPr lang="en-US" dirty="0"/>
          </a:p>
        </p:txBody>
      </p:sp>
    </p:spTree>
    <p:extLst>
      <p:ext uri="{BB962C8B-B14F-4D97-AF65-F5344CB8AC3E}">
        <p14:creationId xmlns:p14="http://schemas.microsoft.com/office/powerpoint/2010/main" val="1874585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F79E80-105D-4CD8-AF07-4CEB9B9063CC}" type="datetime1">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2E0AA8-CADB-4530-AE5D-33B81F39F876}" type="datetimeFigureOut">
              <a:rPr lang="en-US" smtClean="0"/>
              <a:t>9/14/2017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804460D-ADFF-4846-A381-DA767BABD1D5}" type="slidenum">
              <a:rPr lang="en-US" smtClean="0"/>
              <a:t>‹#›</a:t>
            </a:fld>
            <a:endParaRPr lang="en-US" dirty="0"/>
          </a:p>
        </p:txBody>
      </p:sp>
    </p:spTree>
    <p:extLst>
      <p:ext uri="{BB962C8B-B14F-4D97-AF65-F5344CB8AC3E}">
        <p14:creationId xmlns:p14="http://schemas.microsoft.com/office/powerpoint/2010/main" val="1549743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2E0AA8-CADB-4530-AE5D-33B81F39F876}" type="datetimeFigureOut">
              <a:rPr lang="en-US" smtClean="0"/>
              <a:t>9/14/2017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04460D-ADFF-4846-A381-DA767BABD1D5}" type="slidenum">
              <a:rPr lang="en-US" smtClean="0"/>
              <a:t>‹#›</a:t>
            </a:fld>
            <a:endParaRPr lang="en-US" dirty="0"/>
          </a:p>
        </p:txBody>
      </p:sp>
    </p:spTree>
    <p:extLst>
      <p:ext uri="{BB962C8B-B14F-4D97-AF65-F5344CB8AC3E}">
        <p14:creationId xmlns:p14="http://schemas.microsoft.com/office/powerpoint/2010/main" val="5165570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2E0AA8-CADB-4530-AE5D-33B81F39F876}" type="datetimeFigureOut">
              <a:rPr lang="en-US" smtClean="0"/>
              <a:t>9/14/2017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04460D-ADFF-4846-A381-DA767BABD1D5}" type="slidenum">
              <a:rPr lang="en-US" smtClean="0"/>
              <a:t>‹#›</a:t>
            </a:fld>
            <a:endParaRPr lang="en-US" dirty="0"/>
          </a:p>
        </p:txBody>
      </p:sp>
    </p:spTree>
    <p:extLst>
      <p:ext uri="{BB962C8B-B14F-4D97-AF65-F5344CB8AC3E}">
        <p14:creationId xmlns:p14="http://schemas.microsoft.com/office/powerpoint/2010/main" val="1745280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648" y="265176"/>
            <a:ext cx="8229600" cy="3081528"/>
          </a:xfrm>
        </p:spPr>
        <p:txBody>
          <a:bodyPr anchor="b">
            <a:normAutofit/>
          </a:bodyPr>
          <a:lstStyle>
            <a:lvl1pPr>
              <a:defRPr sz="5400"/>
            </a:lvl1pPr>
          </a:lstStyle>
          <a:p>
            <a:r>
              <a:rPr lang="en-US" smtClean="0"/>
              <a:t>Click to edit Master title style</a:t>
            </a:r>
            <a:endParaRPr lang="en-US"/>
          </a:p>
        </p:txBody>
      </p:sp>
      <p:sp>
        <p:nvSpPr>
          <p:cNvPr id="3" name="Text Placeholder 2"/>
          <p:cNvSpPr>
            <a:spLocks noGrp="1"/>
          </p:cNvSpPr>
          <p:nvPr>
            <p:ph type="body" idx="1"/>
          </p:nvPr>
        </p:nvSpPr>
        <p:spPr>
          <a:xfrm>
            <a:off x="612648" y="3346704"/>
            <a:ext cx="8229600" cy="1371600"/>
          </a:xfrm>
        </p:spPr>
        <p:txBody>
          <a:bodyPr/>
          <a:lstStyle>
            <a:lvl1pPr marL="0" indent="0">
              <a:spcBef>
                <a:spcPts val="120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9F2C64-0D63-44AF-997A-1B1FE1A96E19}" type="datetime1">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1" y="1828800"/>
            <a:ext cx="4572000" cy="43481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24599" y="1828800"/>
            <a:ext cx="4572000" cy="43481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3EA110-C81D-4C5F-84B3-B5F5E7416EB9}" type="datetime1">
              <a:rPr lang="en-US" smtClean="0"/>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98448" y="1627258"/>
            <a:ext cx="4572000" cy="68580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8448" y="2331720"/>
            <a:ext cx="4572000" cy="384048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27648" y="1627258"/>
            <a:ext cx="4572000" cy="68580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27648" y="2331720"/>
            <a:ext cx="4572000" cy="384048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8EC5ED-4C80-4726-926C-338D85485045}" type="datetime1">
              <a:rPr lang="en-US" smtClean="0"/>
              <a:t>9/14/2017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647976-C764-44D0-930D-1AC5846C8450}" type="datetime1">
              <a:rPr lang="en-US" smtClean="0"/>
              <a:t>9/14/2017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FA5702-ECF8-4274-B6BF-9D5EEBC26FE5}" type="datetime1">
              <a:rPr lang="en-US" smtClean="0"/>
              <a:t>9/14/2017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79330" y="457200"/>
            <a:ext cx="3603070" cy="155448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606490" y="685800"/>
            <a:ext cx="610222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979330" y="2101850"/>
            <a:ext cx="3603070" cy="182880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566C6A-A83C-4E27-990F-89F11F779CE0}" type="datetime1">
              <a:rPr lang="en-US" smtClean="0"/>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82712" y="457200"/>
            <a:ext cx="3602736" cy="155448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0" y="-1"/>
            <a:ext cx="73152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7982712" y="2101850"/>
            <a:ext cx="3602736" cy="1828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362303"/>
            <a:ext cx="9601200" cy="106994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828799"/>
            <a:ext cx="9601200" cy="4348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9419253" y="6385492"/>
            <a:ext cx="982047" cy="228600"/>
          </a:xfrm>
          <a:prstGeom prst="rect">
            <a:avLst/>
          </a:prstGeom>
        </p:spPr>
        <p:txBody>
          <a:bodyPr vert="horz" lIns="91440" tIns="45720" rIns="91440" bIns="45720" rtlCol="0" anchor="ctr"/>
          <a:lstStyle>
            <a:lvl1pPr algn="r">
              <a:defRPr sz="800">
                <a:solidFill>
                  <a:schemeClr val="accent1"/>
                </a:solidFill>
              </a:defRPr>
            </a:lvl1pPr>
          </a:lstStyle>
          <a:p>
            <a:fld id="{D14E86EA-95E3-4DA0-97E2-7D1BBAC51A0F}" type="datetime1">
              <a:rPr lang="en-US" smtClean="0"/>
              <a:t>9/14/2017</a:t>
            </a:fld>
            <a:endParaRPr lang="en-US"/>
          </a:p>
        </p:txBody>
      </p:sp>
      <p:sp>
        <p:nvSpPr>
          <p:cNvPr id="5" name="Footer Placeholder 4"/>
          <p:cNvSpPr>
            <a:spLocks noGrp="1"/>
          </p:cNvSpPr>
          <p:nvPr>
            <p:ph type="ftr" sz="quarter" idx="3"/>
          </p:nvPr>
        </p:nvSpPr>
        <p:spPr>
          <a:xfrm>
            <a:off x="609600" y="6385492"/>
            <a:ext cx="6099048" cy="228600"/>
          </a:xfrm>
          <a:prstGeom prst="rect">
            <a:avLst/>
          </a:prstGeom>
        </p:spPr>
        <p:txBody>
          <a:bodyPr vert="horz" lIns="91440" tIns="45720" rIns="91440" bIns="45720" rtlCol="0" anchor="ctr"/>
          <a:lstStyle>
            <a:lvl1pPr algn="l">
              <a:defRPr sz="800">
                <a:solidFill>
                  <a:schemeClr val="accent1"/>
                </a:solidFill>
              </a:defRPr>
            </a:lvl1pPr>
          </a:lstStyle>
          <a:p>
            <a:endParaRPr lang="en-US" dirty="0"/>
          </a:p>
        </p:txBody>
      </p:sp>
      <p:sp>
        <p:nvSpPr>
          <p:cNvPr id="6" name="Slide Number Placeholder 5"/>
          <p:cNvSpPr>
            <a:spLocks noGrp="1"/>
          </p:cNvSpPr>
          <p:nvPr>
            <p:ph type="sldNum" sz="quarter" idx="4"/>
          </p:nvPr>
        </p:nvSpPr>
        <p:spPr>
          <a:xfrm>
            <a:off x="10753532" y="6385492"/>
            <a:ext cx="828868" cy="228600"/>
          </a:xfrm>
          <a:prstGeom prst="rect">
            <a:avLst/>
          </a:prstGeom>
        </p:spPr>
        <p:txBody>
          <a:bodyPr vert="horz" lIns="91440" tIns="45720" rIns="91440" bIns="45720" rtlCol="0" anchor="ctr"/>
          <a:lstStyle>
            <a:lvl1pPr algn="r">
              <a:defRPr sz="800">
                <a:solidFill>
                  <a:schemeClr val="accent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accent1"/>
        </a:buClr>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2E0AA8-CADB-4530-AE5D-33B81F39F876}" type="datetimeFigureOut">
              <a:rPr lang="en-US" smtClean="0"/>
              <a:t>9/14/2017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04460D-ADFF-4846-A381-DA767BABD1D5}" type="slidenum">
              <a:rPr lang="en-US" smtClean="0"/>
              <a:t>‹#›</a:t>
            </a:fld>
            <a:endParaRPr lang="en-US" dirty="0"/>
          </a:p>
        </p:txBody>
      </p:sp>
    </p:spTree>
    <p:extLst>
      <p:ext uri="{BB962C8B-B14F-4D97-AF65-F5344CB8AC3E}">
        <p14:creationId xmlns:p14="http://schemas.microsoft.com/office/powerpoint/2010/main" val="20548158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9.xml"/><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9.xml"/><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9.xml"/><Relationship Id="rId4" Type="http://schemas.openxmlformats.org/officeDocument/2006/relationships/image" Target="../media/image3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31.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FL6AMBZfno0" TargetMode="External"/><Relationship Id="rId2" Type="http://schemas.openxmlformats.org/officeDocument/2006/relationships/hyperlink" Target="https://www.youtube.com/watch?v=SQ1W7RsXL3k" TargetMode="Externa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431" y="238898"/>
            <a:ext cx="10058400" cy="6512813"/>
          </a:xfrm>
          <a:prstGeom prst="rect">
            <a:avLst/>
          </a:prstGeom>
        </p:spPr>
      </p:pic>
    </p:spTree>
    <p:extLst>
      <p:ext uri="{BB962C8B-B14F-4D97-AF65-F5344CB8AC3E}">
        <p14:creationId xmlns:p14="http://schemas.microsoft.com/office/powerpoint/2010/main" val="105187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0000" y="2416629"/>
            <a:ext cx="3603070" cy="1554480"/>
          </a:xfrm>
        </p:spPr>
        <p:txBody>
          <a:bodyPr>
            <a:normAutofit/>
          </a:bodyPr>
          <a:lstStyle/>
          <a:p>
            <a:pPr algn="ctr"/>
            <a:r>
              <a:rPr lang="en-US" sz="7200" dirty="0" smtClean="0"/>
              <a:t>Topics</a:t>
            </a:r>
            <a:endParaRPr lang="en-US" sz="7200" dirty="0"/>
          </a:p>
        </p:txBody>
      </p:sp>
      <p:sp>
        <p:nvSpPr>
          <p:cNvPr id="3" name="Content Placeholder 2"/>
          <p:cNvSpPr>
            <a:spLocks noGrp="1"/>
          </p:cNvSpPr>
          <p:nvPr>
            <p:ph idx="1"/>
          </p:nvPr>
        </p:nvSpPr>
        <p:spPr>
          <a:xfrm>
            <a:off x="233265" y="200608"/>
            <a:ext cx="6102220" cy="6657392"/>
          </a:xfrm>
        </p:spPr>
        <p:txBody>
          <a:bodyPr/>
          <a:lstStyle/>
          <a:p>
            <a:r>
              <a:rPr lang="en-US" sz="3600" dirty="0" smtClean="0"/>
              <a:t>Earthquake in Chile, Fiji, or Italy</a:t>
            </a:r>
          </a:p>
          <a:p>
            <a:r>
              <a:rPr lang="en-US" sz="3600" dirty="0" smtClean="0"/>
              <a:t>Flooding in Australia (cyclone Debbie)</a:t>
            </a:r>
          </a:p>
          <a:p>
            <a:r>
              <a:rPr lang="en-US" sz="3600" dirty="0" smtClean="0"/>
              <a:t>Drought in Australia or CA</a:t>
            </a:r>
          </a:p>
          <a:p>
            <a:r>
              <a:rPr lang="en-US" sz="3600" dirty="0" err="1" smtClean="0"/>
              <a:t>Zika</a:t>
            </a:r>
            <a:r>
              <a:rPr lang="en-US" sz="3600" dirty="0" smtClean="0"/>
              <a:t> virus in Brazil</a:t>
            </a:r>
          </a:p>
          <a:p>
            <a:r>
              <a:rPr lang="en-US" sz="3600" dirty="0" smtClean="0"/>
              <a:t>Tornadoes in GA or OK</a:t>
            </a:r>
          </a:p>
          <a:p>
            <a:r>
              <a:rPr lang="en-US" sz="3600" dirty="0" smtClean="0"/>
              <a:t>Wild Fires in Gatlinburg</a:t>
            </a:r>
          </a:p>
          <a:p>
            <a:r>
              <a:rPr lang="en-US" sz="3600" dirty="0" smtClean="0"/>
              <a:t>Cyclone in Fiji</a:t>
            </a:r>
          </a:p>
          <a:p>
            <a:r>
              <a:rPr lang="en-US" sz="3600" dirty="0" smtClean="0"/>
              <a:t>Hurricane in Costa Rica</a:t>
            </a:r>
          </a:p>
          <a:p>
            <a:endParaRPr lang="en-US" dirty="0"/>
          </a:p>
          <a:p>
            <a:endParaRPr lang="en-US" dirty="0"/>
          </a:p>
        </p:txBody>
      </p:sp>
      <p:pic>
        <p:nvPicPr>
          <p:cNvPr id="7170" name="Picture 2" descr="http://tse1.mm.bing.net/th?&amp;id=OIP.M3ca24f6d644659c22fbda0b46e6afeeao0&amp;w=299&amp;h=225&amp;c=0&amp;pid=1.9&amp;rs=0&amp;p=0&amp;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4881" y="0"/>
            <a:ext cx="1936409" cy="126604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tse1.mm.bing.net/th?&amp;id=OIP.M96a5b0bf028fc26a56bcd61e76c3b3cbo0&amp;w=300&amp;h=164&amp;c=0&amp;pid=1.9&amp;rs=0&amp;p=0&amp;r=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5485" y="2072150"/>
            <a:ext cx="1936409" cy="112388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tse1.mm.bing.net/th?&amp;id=OIP.M653a9ed78876179d865b88693530d13fo0&amp;w=300&amp;h=200&amp;c=0&amp;pid=1.9&amp;rs=0&amp;p=0&amp;r=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4881" y="4107905"/>
            <a:ext cx="1936409" cy="1115008"/>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tse1.mm.bing.net/th?&amp;id=OIP.Mb69853e1080294bab2e59a4f34c626d9o0&amp;w=300&amp;h=157&amp;c=0&amp;pid=1.9&amp;rs=0&amp;p=0&amp;r=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4881" y="5509959"/>
            <a:ext cx="1936409" cy="1184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418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70180" y="129052"/>
            <a:ext cx="9601200" cy="1069940"/>
          </a:xfrm>
        </p:spPr>
        <p:txBody>
          <a:bodyPr/>
          <a:lstStyle/>
          <a:p>
            <a:pPr algn="ctr"/>
            <a:r>
              <a:rPr lang="en-US" dirty="0" smtClean="0"/>
              <a:t>Math</a:t>
            </a:r>
            <a:endParaRPr lang="en-US" dirty="0"/>
          </a:p>
        </p:txBody>
      </p:sp>
      <p:sp>
        <p:nvSpPr>
          <p:cNvPr id="5" name="Content Placeholder 2"/>
          <p:cNvSpPr txBox="1">
            <a:spLocks/>
          </p:cNvSpPr>
          <p:nvPr/>
        </p:nvSpPr>
        <p:spPr>
          <a:xfrm>
            <a:off x="240871" y="1261820"/>
            <a:ext cx="9048610" cy="43481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buClr>
                <a:schemeClr val="accent1"/>
              </a:buClr>
              <a:buFont typeface="Arial"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1200"/>
              </a:spcBef>
              <a:buClr>
                <a:schemeClr val="accent1"/>
              </a:buClr>
              <a:buFont typeface="Arial"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800"/>
              </a:spcBef>
              <a:buClr>
                <a:schemeClr val="accent1"/>
              </a:buClr>
              <a:buFont typeface="Arial"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5pPr>
            <a:lvl6pPr marL="22860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9pPr>
          </a:lstStyle>
          <a:p>
            <a:r>
              <a:rPr lang="en-US" sz="2800" dirty="0" smtClean="0"/>
              <a:t>You will determine the cost to build your actual invention and the cost to market your invention.</a:t>
            </a:r>
          </a:p>
          <a:p>
            <a:endParaRPr lang="en-US" sz="2800" dirty="0"/>
          </a:p>
          <a:p>
            <a:r>
              <a:rPr lang="en-US" sz="2800" dirty="0" smtClean="0"/>
              <a:t>You will also determine how much you want to charge for your product. </a:t>
            </a:r>
          </a:p>
        </p:txBody>
      </p:sp>
      <p:pic>
        <p:nvPicPr>
          <p:cNvPr id="9218" name="Picture 2" descr="http://tse1.mm.bing.net/th?&amp;id=OIP.M6e645764a0b0ff6917091c199938766dH0&amp;w=241&amp;h=216&amp;c=0&amp;pid=1.9&amp;rs=0&amp;p=0&amp;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421" y="3668436"/>
            <a:ext cx="3298361" cy="295620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southjerseybiz.net/images/article/th_TheCostS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7673" y="88327"/>
            <a:ext cx="2567887" cy="22435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19612" t="2071" r="7055" b="-2071"/>
          <a:stretch/>
        </p:blipFill>
        <p:spPr>
          <a:xfrm>
            <a:off x="4341629" y="3545854"/>
            <a:ext cx="3085877" cy="3156011"/>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9936" t="3754" r="13269" b="9773"/>
          <a:stretch/>
        </p:blipFill>
        <p:spPr>
          <a:xfrm>
            <a:off x="8100185" y="3541414"/>
            <a:ext cx="3742390" cy="3160451"/>
          </a:xfrm>
          <a:prstGeom prst="rect">
            <a:avLst/>
          </a:prstGeom>
        </p:spPr>
      </p:pic>
    </p:spTree>
    <p:extLst>
      <p:ext uri="{BB962C8B-B14F-4D97-AF65-F5344CB8AC3E}">
        <p14:creationId xmlns:p14="http://schemas.microsoft.com/office/powerpoint/2010/main" val="2302651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9365" y="2323323"/>
            <a:ext cx="3602736" cy="1554480"/>
          </a:xfrm>
        </p:spPr>
        <p:txBody>
          <a:bodyPr>
            <a:normAutofit/>
          </a:bodyPr>
          <a:lstStyle/>
          <a:p>
            <a:r>
              <a:rPr lang="en-US" sz="4800" dirty="0" smtClean="0"/>
              <a:t>EXAMPLES</a:t>
            </a:r>
            <a:endParaRPr lang="en-US" sz="4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822600">
            <a:off x="517961" y="382505"/>
            <a:ext cx="2439358" cy="332449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7478" y="119743"/>
            <a:ext cx="3018455" cy="451357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83" y="4030010"/>
            <a:ext cx="3669239" cy="2739348"/>
          </a:xfrm>
          <a:prstGeom prst="rect">
            <a:avLst/>
          </a:prstGeom>
        </p:spPr>
      </p:pic>
    </p:spTree>
    <p:extLst>
      <p:ext uri="{BB962C8B-B14F-4D97-AF65-F5344CB8AC3E}">
        <p14:creationId xmlns:p14="http://schemas.microsoft.com/office/powerpoint/2010/main" val="1303301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9365" y="2323323"/>
            <a:ext cx="3602736" cy="1554480"/>
          </a:xfrm>
        </p:spPr>
        <p:txBody>
          <a:bodyPr>
            <a:normAutofit/>
          </a:bodyPr>
          <a:lstStyle/>
          <a:p>
            <a:r>
              <a:rPr lang="en-US" sz="4800" dirty="0" smtClean="0"/>
              <a:t>EXAMPLES</a:t>
            </a:r>
            <a:endParaRPr lang="en-US" sz="4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14" y="154733"/>
            <a:ext cx="4568501" cy="304566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22" y="3279529"/>
            <a:ext cx="4677884" cy="350382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1164" y="1271587"/>
            <a:ext cx="5143500" cy="3857625"/>
          </a:xfrm>
          <a:prstGeom prst="rect">
            <a:avLst/>
          </a:prstGeom>
        </p:spPr>
      </p:pic>
    </p:spTree>
    <p:extLst>
      <p:ext uri="{BB962C8B-B14F-4D97-AF65-F5344CB8AC3E}">
        <p14:creationId xmlns:p14="http://schemas.microsoft.com/office/powerpoint/2010/main" val="140259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80">
                                          <p:stCondLst>
                                            <p:cond delay="0"/>
                                          </p:stCondLst>
                                        </p:cTn>
                                        <p:tgtEl>
                                          <p:spTgt spid="8"/>
                                        </p:tgtEl>
                                      </p:cBhvr>
                                    </p:animEffect>
                                    <p:anim calcmode="lin" valueType="num">
                                      <p:cBhvr>
                                        <p:cTn id="2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7" dur="26">
                                          <p:stCondLst>
                                            <p:cond delay="650"/>
                                          </p:stCondLst>
                                        </p:cTn>
                                        <p:tgtEl>
                                          <p:spTgt spid="8"/>
                                        </p:tgtEl>
                                      </p:cBhvr>
                                      <p:to x="100000" y="60000"/>
                                    </p:animScale>
                                    <p:animScale>
                                      <p:cBhvr>
                                        <p:cTn id="28" dur="166" decel="50000">
                                          <p:stCondLst>
                                            <p:cond delay="676"/>
                                          </p:stCondLst>
                                        </p:cTn>
                                        <p:tgtEl>
                                          <p:spTgt spid="8"/>
                                        </p:tgtEl>
                                      </p:cBhvr>
                                      <p:to x="100000" y="100000"/>
                                    </p:animScale>
                                    <p:animScale>
                                      <p:cBhvr>
                                        <p:cTn id="29" dur="26">
                                          <p:stCondLst>
                                            <p:cond delay="1312"/>
                                          </p:stCondLst>
                                        </p:cTn>
                                        <p:tgtEl>
                                          <p:spTgt spid="8"/>
                                        </p:tgtEl>
                                      </p:cBhvr>
                                      <p:to x="100000" y="80000"/>
                                    </p:animScale>
                                    <p:animScale>
                                      <p:cBhvr>
                                        <p:cTn id="30" dur="166" decel="50000">
                                          <p:stCondLst>
                                            <p:cond delay="1338"/>
                                          </p:stCondLst>
                                        </p:cTn>
                                        <p:tgtEl>
                                          <p:spTgt spid="8"/>
                                        </p:tgtEl>
                                      </p:cBhvr>
                                      <p:to x="100000" y="100000"/>
                                    </p:animScale>
                                    <p:animScale>
                                      <p:cBhvr>
                                        <p:cTn id="31" dur="26">
                                          <p:stCondLst>
                                            <p:cond delay="1642"/>
                                          </p:stCondLst>
                                        </p:cTn>
                                        <p:tgtEl>
                                          <p:spTgt spid="8"/>
                                        </p:tgtEl>
                                      </p:cBhvr>
                                      <p:to x="100000" y="90000"/>
                                    </p:animScale>
                                    <p:animScale>
                                      <p:cBhvr>
                                        <p:cTn id="32" dur="166" decel="50000">
                                          <p:stCondLst>
                                            <p:cond delay="1668"/>
                                          </p:stCondLst>
                                        </p:cTn>
                                        <p:tgtEl>
                                          <p:spTgt spid="8"/>
                                        </p:tgtEl>
                                      </p:cBhvr>
                                      <p:to x="100000" y="100000"/>
                                    </p:animScale>
                                    <p:animScale>
                                      <p:cBhvr>
                                        <p:cTn id="33" dur="26">
                                          <p:stCondLst>
                                            <p:cond delay="1808"/>
                                          </p:stCondLst>
                                        </p:cTn>
                                        <p:tgtEl>
                                          <p:spTgt spid="8"/>
                                        </p:tgtEl>
                                      </p:cBhvr>
                                      <p:to x="100000" y="95000"/>
                                    </p:animScale>
                                    <p:animScale>
                                      <p:cBhvr>
                                        <p:cTn id="3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9365" y="2323323"/>
            <a:ext cx="3602736" cy="1554480"/>
          </a:xfrm>
        </p:spPr>
        <p:txBody>
          <a:bodyPr>
            <a:normAutofit/>
          </a:bodyPr>
          <a:lstStyle/>
          <a:p>
            <a:r>
              <a:rPr lang="en-US" sz="4800" dirty="0" smtClean="0"/>
              <a:t>EXAMPLES</a:t>
            </a:r>
            <a:endParaRPr lang="en-US" sz="4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163" y="3732245"/>
            <a:ext cx="3782007" cy="283650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14" y="104094"/>
            <a:ext cx="4193138" cy="332957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6057" y="2146041"/>
            <a:ext cx="2869535" cy="4637313"/>
          </a:xfrm>
          <a:prstGeom prst="rect">
            <a:avLst/>
          </a:prstGeom>
        </p:spPr>
      </p:pic>
    </p:spTree>
    <p:extLst>
      <p:ext uri="{BB962C8B-B14F-4D97-AF65-F5344CB8AC3E}">
        <p14:creationId xmlns:p14="http://schemas.microsoft.com/office/powerpoint/2010/main" val="56689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82217" y="0"/>
            <a:ext cx="9601200" cy="1069940"/>
          </a:xfrm>
        </p:spPr>
        <p:txBody>
          <a:bodyPr/>
          <a:lstStyle/>
          <a:p>
            <a:pPr algn="ctr"/>
            <a:r>
              <a:rPr lang="en-US" dirty="0" smtClean="0">
                <a:solidFill>
                  <a:srgbClr val="FFFF00"/>
                </a:solidFill>
              </a:rPr>
              <a:t>STEM</a:t>
            </a:r>
            <a:r>
              <a:rPr lang="en-US" dirty="0" smtClean="0"/>
              <a:t> Process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391662433"/>
              </p:ext>
            </p:extLst>
          </p:nvPr>
        </p:nvGraphicFramePr>
        <p:xfrm>
          <a:off x="895927" y="1069940"/>
          <a:ext cx="10249441" cy="5708989"/>
        </p:xfrm>
        <a:graphic>
          <a:graphicData uri="http://schemas.openxmlformats.org/drawingml/2006/table">
            <a:tbl>
              <a:tblPr firstRow="1" firstCol="1" bandRow="1">
                <a:tableStyleId>{BC89EF96-8CEA-46FF-86C4-4CE0E7609802}</a:tableStyleId>
              </a:tblPr>
              <a:tblGrid>
                <a:gridCol w="5217014">
                  <a:extLst>
                    <a:ext uri="{9D8B030D-6E8A-4147-A177-3AD203B41FA5}">
                      <a16:colId xmlns:a16="http://schemas.microsoft.com/office/drawing/2014/main" val="20000"/>
                    </a:ext>
                  </a:extLst>
                </a:gridCol>
                <a:gridCol w="5032427">
                  <a:extLst>
                    <a:ext uri="{9D8B030D-6E8A-4147-A177-3AD203B41FA5}">
                      <a16:colId xmlns:a16="http://schemas.microsoft.com/office/drawing/2014/main" val="20001"/>
                    </a:ext>
                  </a:extLst>
                </a:gridCol>
              </a:tblGrid>
              <a:tr h="284067">
                <a:tc>
                  <a:txBody>
                    <a:bodyPr/>
                    <a:lstStyle/>
                    <a:p>
                      <a:pPr marL="0" marR="0" algn="ctr">
                        <a:spcBef>
                          <a:spcPts val="0"/>
                        </a:spcBef>
                        <a:spcAft>
                          <a:spcPts val="0"/>
                        </a:spcAft>
                      </a:pPr>
                      <a:r>
                        <a:rPr lang="en-US" sz="1800" dirty="0">
                          <a:solidFill>
                            <a:schemeClr val="accent6">
                              <a:lumMod val="60000"/>
                              <a:lumOff val="40000"/>
                            </a:schemeClr>
                          </a:solidFill>
                          <a:effectLst/>
                        </a:rPr>
                        <a:t>Ask</a:t>
                      </a:r>
                      <a:endParaRPr lang="en-US" sz="1800" dirty="0">
                        <a:solidFill>
                          <a:schemeClr val="accent6">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140" marR="37140" marT="0" marB="0"/>
                </a:tc>
                <a:tc>
                  <a:txBody>
                    <a:bodyPr/>
                    <a:lstStyle/>
                    <a:p>
                      <a:pPr marL="0" marR="0" algn="ctr">
                        <a:spcBef>
                          <a:spcPts val="0"/>
                        </a:spcBef>
                        <a:spcAft>
                          <a:spcPts val="0"/>
                        </a:spcAft>
                      </a:pPr>
                      <a:r>
                        <a:rPr lang="en-US" sz="1600" dirty="0">
                          <a:solidFill>
                            <a:schemeClr val="accent6">
                              <a:lumMod val="60000"/>
                              <a:lumOff val="40000"/>
                            </a:schemeClr>
                          </a:solidFill>
                          <a:effectLst/>
                        </a:rPr>
                        <a:t>Imagine</a:t>
                      </a:r>
                      <a:endParaRPr lang="en-US" sz="1600" dirty="0">
                        <a:solidFill>
                          <a:schemeClr val="accent6">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140" marR="37140" marT="0" marB="0"/>
                </a:tc>
                <a:extLst>
                  <a:ext uri="{0D108BD9-81ED-4DB2-BD59-A6C34878D82A}">
                    <a16:rowId xmlns:a16="http://schemas.microsoft.com/office/drawing/2014/main" val="10000"/>
                  </a:ext>
                </a:extLst>
              </a:tr>
              <a:tr h="1807679">
                <a:tc>
                  <a:txBody>
                    <a:bodyPr/>
                    <a:lstStyle/>
                    <a:p>
                      <a:pPr marL="342900" marR="0" lvl="0" indent="-342900">
                        <a:spcBef>
                          <a:spcPts val="0"/>
                        </a:spcBef>
                        <a:spcAft>
                          <a:spcPts val="0"/>
                        </a:spcAft>
                        <a:buFont typeface="Arial" panose="020B0604020202020204" pitchFamily="34" charset="0"/>
                        <a:buChar char="•"/>
                        <a:tabLst>
                          <a:tab pos="114300" algn="l"/>
                        </a:tabLst>
                      </a:pPr>
                      <a:r>
                        <a:rPr lang="en-US" sz="2000" dirty="0">
                          <a:effectLst/>
                        </a:rPr>
                        <a:t>Identify </a:t>
                      </a:r>
                      <a:r>
                        <a:rPr lang="en-US" sz="2000" dirty="0" smtClean="0">
                          <a:effectLst/>
                        </a:rPr>
                        <a:t>/ Research the problem</a:t>
                      </a:r>
                    </a:p>
                    <a:p>
                      <a:pPr marL="0" marR="0" lvl="0" indent="0">
                        <a:spcBef>
                          <a:spcPts val="0"/>
                        </a:spcBef>
                        <a:spcAft>
                          <a:spcPts val="0"/>
                        </a:spcAft>
                        <a:buFont typeface="Arial" panose="020B0604020202020204" pitchFamily="34" charset="0"/>
                        <a:buNone/>
                        <a:tabLst>
                          <a:tab pos="114300" algn="l"/>
                        </a:tabLst>
                      </a:pPr>
                      <a:endParaRPr lang="en-US" sz="2000" dirty="0">
                        <a:effectLst/>
                      </a:endParaRPr>
                    </a:p>
                    <a:p>
                      <a:pPr marL="342900" marR="0" lvl="0" indent="-342900">
                        <a:spcBef>
                          <a:spcPts val="0"/>
                        </a:spcBef>
                        <a:spcAft>
                          <a:spcPts val="0"/>
                        </a:spcAft>
                        <a:buFont typeface="Arial" panose="020B0604020202020204" pitchFamily="34" charset="0"/>
                        <a:buChar char="•"/>
                        <a:tabLst>
                          <a:tab pos="285750" algn="l"/>
                        </a:tabLst>
                      </a:pPr>
                      <a:r>
                        <a:rPr lang="en-US" sz="2000" dirty="0">
                          <a:effectLst/>
                        </a:rPr>
                        <a:t>Determine design </a:t>
                      </a:r>
                      <a:r>
                        <a:rPr lang="en-US" sz="2000" dirty="0" smtClean="0">
                          <a:effectLst/>
                        </a:rPr>
                        <a:t>constraints</a:t>
                      </a:r>
                    </a:p>
                    <a:p>
                      <a:pPr marL="0" marR="0" lvl="0" indent="0">
                        <a:spcBef>
                          <a:spcPts val="0"/>
                        </a:spcBef>
                        <a:spcAft>
                          <a:spcPts val="0"/>
                        </a:spcAft>
                        <a:buFont typeface="Arial" panose="020B0604020202020204" pitchFamily="34" charset="0"/>
                        <a:buNone/>
                        <a:tabLst>
                          <a:tab pos="285750" algn="l"/>
                        </a:tabLst>
                      </a:pPr>
                      <a:endParaRPr lang="en-US" sz="2000" dirty="0">
                        <a:effectLst/>
                      </a:endParaRPr>
                    </a:p>
                    <a:p>
                      <a:pPr marL="342900" marR="0" lvl="0" indent="-342900">
                        <a:spcBef>
                          <a:spcPts val="0"/>
                        </a:spcBef>
                        <a:spcAft>
                          <a:spcPts val="0"/>
                        </a:spcAft>
                        <a:buFont typeface="Arial" panose="020B0604020202020204" pitchFamily="34" charset="0"/>
                        <a:buChar char="•"/>
                        <a:tabLst>
                          <a:tab pos="285750" algn="l"/>
                        </a:tabLst>
                      </a:pPr>
                      <a:r>
                        <a:rPr lang="en-US" sz="2000" dirty="0">
                          <a:effectLst/>
                        </a:rPr>
                        <a:t>Consider relevant prior knowledge</a:t>
                      </a:r>
                    </a:p>
                    <a:p>
                      <a:pPr marL="0" marR="0">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140" marR="37140" marT="0" marB="0"/>
                </a:tc>
                <a:tc>
                  <a:txBody>
                    <a:bodyPr/>
                    <a:lstStyle/>
                    <a:p>
                      <a:pPr marL="342900" marR="0" lvl="0" indent="-342900">
                        <a:spcBef>
                          <a:spcPts val="0"/>
                        </a:spcBef>
                        <a:spcAft>
                          <a:spcPts val="0"/>
                        </a:spcAft>
                        <a:buFont typeface="Arial" panose="020B0604020202020204" pitchFamily="34" charset="0"/>
                        <a:buChar char="•"/>
                      </a:pPr>
                      <a:r>
                        <a:rPr lang="en-US" sz="2400" b="1" dirty="0">
                          <a:effectLst/>
                        </a:rPr>
                        <a:t>Brainstorm design </a:t>
                      </a:r>
                      <a:r>
                        <a:rPr lang="en-US" sz="2400" b="1" dirty="0" smtClean="0">
                          <a:effectLst/>
                        </a:rPr>
                        <a:t>ideas</a:t>
                      </a:r>
                    </a:p>
                    <a:p>
                      <a:pPr marL="0" marR="0" lvl="0" indent="0">
                        <a:spcBef>
                          <a:spcPts val="0"/>
                        </a:spcBef>
                        <a:spcAft>
                          <a:spcPts val="0"/>
                        </a:spcAft>
                        <a:buFont typeface="Arial" panose="020B0604020202020204" pitchFamily="34" charset="0"/>
                        <a:buNone/>
                      </a:pPr>
                      <a:endParaRPr lang="en-US" sz="2400" b="1" dirty="0">
                        <a:effectLst/>
                      </a:endParaRPr>
                    </a:p>
                    <a:p>
                      <a:pPr marL="342900" marR="0" lvl="0" indent="-342900">
                        <a:spcBef>
                          <a:spcPts val="0"/>
                        </a:spcBef>
                        <a:spcAft>
                          <a:spcPts val="0"/>
                        </a:spcAft>
                        <a:buFont typeface="Arial" panose="020B0604020202020204" pitchFamily="34" charset="0"/>
                        <a:buChar char="•"/>
                      </a:pPr>
                      <a:r>
                        <a:rPr lang="en-US" sz="2400" b="1" dirty="0">
                          <a:effectLst/>
                        </a:rPr>
                        <a:t>Draw and label those ideas</a:t>
                      </a:r>
                    </a:p>
                    <a:p>
                      <a:pPr marL="0" marR="0">
                        <a:spcBef>
                          <a:spcPts val="0"/>
                        </a:spcBef>
                        <a:spcAft>
                          <a:spcPts val="0"/>
                        </a:spcAft>
                        <a:tabLst>
                          <a:tab pos="417195" algn="l"/>
                        </a:tabLst>
                      </a:pPr>
                      <a:r>
                        <a:rPr lang="en-US" sz="1000" dirty="0">
                          <a:effectLst/>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7140" marR="37140" marT="0" marB="0"/>
                </a:tc>
                <a:extLst>
                  <a:ext uri="{0D108BD9-81ED-4DB2-BD59-A6C34878D82A}">
                    <a16:rowId xmlns:a16="http://schemas.microsoft.com/office/drawing/2014/main" val="10001"/>
                  </a:ext>
                </a:extLst>
              </a:tr>
              <a:tr h="252504">
                <a:tc>
                  <a:txBody>
                    <a:bodyPr/>
                    <a:lstStyle/>
                    <a:p>
                      <a:pPr marL="0" marR="0" algn="ctr">
                        <a:spcBef>
                          <a:spcPts val="0"/>
                        </a:spcBef>
                        <a:spcAft>
                          <a:spcPts val="0"/>
                        </a:spcAft>
                      </a:pPr>
                      <a:r>
                        <a:rPr lang="en-US" sz="1600" dirty="0">
                          <a:solidFill>
                            <a:schemeClr val="accent6">
                              <a:lumMod val="60000"/>
                              <a:lumOff val="40000"/>
                            </a:schemeClr>
                          </a:solidFill>
                          <a:effectLst/>
                        </a:rPr>
                        <a:t>Plan</a:t>
                      </a:r>
                      <a:endParaRPr lang="en-US" sz="1600" dirty="0">
                        <a:solidFill>
                          <a:schemeClr val="accent6">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140" marR="37140" marT="0" marB="0"/>
                </a:tc>
                <a:tc>
                  <a:txBody>
                    <a:bodyPr/>
                    <a:lstStyle/>
                    <a:p>
                      <a:pPr marL="0" marR="0" algn="ctr">
                        <a:spcBef>
                          <a:spcPts val="0"/>
                        </a:spcBef>
                        <a:spcAft>
                          <a:spcPts val="0"/>
                        </a:spcAft>
                      </a:pPr>
                      <a:r>
                        <a:rPr lang="en-US" sz="1600" b="1" dirty="0">
                          <a:solidFill>
                            <a:schemeClr val="accent6">
                              <a:lumMod val="60000"/>
                              <a:lumOff val="40000"/>
                            </a:schemeClr>
                          </a:solidFill>
                          <a:effectLst/>
                        </a:rPr>
                        <a:t>Create</a:t>
                      </a:r>
                      <a:endParaRPr lang="en-US" sz="1600" b="1" dirty="0">
                        <a:solidFill>
                          <a:schemeClr val="accent6">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140" marR="37140" marT="0" marB="0"/>
                </a:tc>
                <a:extLst>
                  <a:ext uri="{0D108BD9-81ED-4DB2-BD59-A6C34878D82A}">
                    <a16:rowId xmlns:a16="http://schemas.microsoft.com/office/drawing/2014/main" val="10002"/>
                  </a:ext>
                </a:extLst>
              </a:tr>
              <a:tr h="1735965">
                <a:tc>
                  <a:txBody>
                    <a:bodyPr/>
                    <a:lstStyle/>
                    <a:p>
                      <a:pPr marL="342900" marR="0" lvl="0" indent="-342900">
                        <a:spcBef>
                          <a:spcPts val="0"/>
                        </a:spcBef>
                        <a:spcAft>
                          <a:spcPts val="0"/>
                        </a:spcAft>
                        <a:buFont typeface="Arial" panose="020B0604020202020204" pitchFamily="34" charset="0"/>
                        <a:buChar char="•"/>
                        <a:tabLst>
                          <a:tab pos="114300" algn="l"/>
                        </a:tabLst>
                      </a:pPr>
                      <a:r>
                        <a:rPr lang="en-US" sz="1800" dirty="0">
                          <a:effectLst/>
                        </a:rPr>
                        <a:t>Pick one </a:t>
                      </a:r>
                      <a:r>
                        <a:rPr lang="en-US" sz="1800" dirty="0" smtClean="0">
                          <a:effectLst/>
                        </a:rPr>
                        <a:t>idea</a:t>
                      </a:r>
                    </a:p>
                    <a:p>
                      <a:pPr marL="0" marR="0" lvl="0" indent="0">
                        <a:spcBef>
                          <a:spcPts val="0"/>
                        </a:spcBef>
                        <a:spcAft>
                          <a:spcPts val="0"/>
                        </a:spcAft>
                        <a:buFont typeface="Arial" panose="020B0604020202020204" pitchFamily="34" charset="0"/>
                        <a:buNone/>
                        <a:tabLst>
                          <a:tab pos="114300" algn="l"/>
                        </a:tabLst>
                      </a:pPr>
                      <a:endParaRPr lang="en-US" sz="1800" dirty="0">
                        <a:effectLst/>
                      </a:endParaRPr>
                    </a:p>
                    <a:p>
                      <a:pPr marL="342900" marR="0" lvl="0" indent="-342900">
                        <a:spcBef>
                          <a:spcPts val="0"/>
                        </a:spcBef>
                        <a:spcAft>
                          <a:spcPts val="0"/>
                        </a:spcAft>
                        <a:buFont typeface="Arial" panose="020B0604020202020204" pitchFamily="34" charset="0"/>
                        <a:buChar char="•"/>
                      </a:pPr>
                      <a:r>
                        <a:rPr lang="en-US" sz="1800" dirty="0">
                          <a:effectLst/>
                        </a:rPr>
                        <a:t>Draw and label the </a:t>
                      </a:r>
                      <a:r>
                        <a:rPr lang="en-US" sz="1800" dirty="0" smtClean="0">
                          <a:effectLst/>
                        </a:rPr>
                        <a:t>idea</a:t>
                      </a:r>
                    </a:p>
                    <a:p>
                      <a:pPr marL="0" marR="0" lvl="0" indent="0">
                        <a:spcBef>
                          <a:spcPts val="0"/>
                        </a:spcBef>
                        <a:spcAft>
                          <a:spcPts val="0"/>
                        </a:spcAft>
                        <a:buFont typeface="Arial" panose="020B0604020202020204" pitchFamily="34" charset="0"/>
                        <a:buNone/>
                      </a:pPr>
                      <a:endParaRPr lang="en-US" sz="1800" dirty="0">
                        <a:effectLst/>
                      </a:endParaRPr>
                    </a:p>
                    <a:p>
                      <a:pPr marL="342900" marR="0" lvl="0" indent="-342900">
                        <a:spcBef>
                          <a:spcPts val="0"/>
                        </a:spcBef>
                        <a:spcAft>
                          <a:spcPts val="0"/>
                        </a:spcAft>
                        <a:buFont typeface="Arial" panose="020B0604020202020204" pitchFamily="34" charset="0"/>
                        <a:buChar char="•"/>
                      </a:pPr>
                      <a:r>
                        <a:rPr lang="en-US" sz="1800" dirty="0">
                          <a:effectLst/>
                        </a:rPr>
                        <a:t>Identify needed materials or </a:t>
                      </a:r>
                      <a:r>
                        <a:rPr lang="en-US" sz="1800" dirty="0" smtClean="0">
                          <a:effectLst/>
                        </a:rPr>
                        <a:t>conditions for prototype</a:t>
                      </a:r>
                      <a:endParaRPr lang="en-US" sz="1800" dirty="0">
                        <a:effectLst/>
                      </a:endParaRPr>
                    </a:p>
                    <a:p>
                      <a:pPr marL="0" marR="0">
                        <a:spcBef>
                          <a:spcPts val="0"/>
                        </a:spcBef>
                        <a:spcAft>
                          <a:spcPts val="0"/>
                        </a:spcAft>
                      </a:pPr>
                      <a:r>
                        <a:rPr lang="en-US" sz="1000" dirty="0">
                          <a:effectLst/>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7140" marR="37140" marT="0" marB="0"/>
                </a:tc>
                <a:tc>
                  <a:txBody>
                    <a:bodyPr/>
                    <a:lstStyle/>
                    <a:p>
                      <a:pPr marL="342900" marR="0" lvl="0" indent="-342900">
                        <a:spcBef>
                          <a:spcPts val="0"/>
                        </a:spcBef>
                        <a:spcAft>
                          <a:spcPts val="0"/>
                        </a:spcAft>
                        <a:buFont typeface="Arial" panose="020B0604020202020204" pitchFamily="34" charset="0"/>
                        <a:buChar char="•"/>
                        <a:tabLst>
                          <a:tab pos="217170" algn="l"/>
                        </a:tabLst>
                      </a:pPr>
                      <a:r>
                        <a:rPr lang="en-US" sz="2000" b="1" dirty="0">
                          <a:effectLst/>
                        </a:rPr>
                        <a:t>Carry out the </a:t>
                      </a:r>
                      <a:r>
                        <a:rPr lang="en-US" sz="2000" b="1" dirty="0" smtClean="0">
                          <a:effectLst/>
                        </a:rPr>
                        <a:t>plan</a:t>
                      </a:r>
                    </a:p>
                    <a:p>
                      <a:pPr marL="0" marR="0" lvl="0" indent="0">
                        <a:spcBef>
                          <a:spcPts val="0"/>
                        </a:spcBef>
                        <a:spcAft>
                          <a:spcPts val="0"/>
                        </a:spcAft>
                        <a:buFont typeface="Arial" panose="020B0604020202020204" pitchFamily="34" charset="0"/>
                        <a:buNone/>
                        <a:tabLst>
                          <a:tab pos="217170" algn="l"/>
                        </a:tabLst>
                      </a:pPr>
                      <a:endParaRPr lang="en-US" sz="2000" b="1" dirty="0">
                        <a:effectLst/>
                      </a:endParaRPr>
                    </a:p>
                    <a:p>
                      <a:pPr marL="342900" marR="0" lvl="0" indent="-342900">
                        <a:spcBef>
                          <a:spcPts val="0"/>
                        </a:spcBef>
                        <a:spcAft>
                          <a:spcPts val="0"/>
                        </a:spcAft>
                        <a:buFont typeface="Arial" panose="020B0604020202020204" pitchFamily="34" charset="0"/>
                        <a:buChar char="•"/>
                        <a:tabLst>
                          <a:tab pos="217170" algn="l"/>
                        </a:tabLst>
                      </a:pPr>
                      <a:r>
                        <a:rPr lang="en-US" sz="2000" b="1" dirty="0">
                          <a:effectLst/>
                        </a:rPr>
                        <a:t>Create the </a:t>
                      </a:r>
                      <a:r>
                        <a:rPr lang="en-US" sz="2000" b="1" dirty="0" smtClean="0">
                          <a:effectLst/>
                        </a:rPr>
                        <a:t>design</a:t>
                      </a:r>
                    </a:p>
                    <a:p>
                      <a:pPr marL="0" marR="0" lvl="0" indent="0">
                        <a:spcBef>
                          <a:spcPts val="0"/>
                        </a:spcBef>
                        <a:spcAft>
                          <a:spcPts val="0"/>
                        </a:spcAft>
                        <a:buFont typeface="Arial" panose="020B0604020202020204" pitchFamily="34" charset="0"/>
                        <a:buNone/>
                        <a:tabLst>
                          <a:tab pos="217170" algn="l"/>
                        </a:tabLst>
                      </a:pPr>
                      <a:endParaRPr lang="en-US" sz="2000" b="1" dirty="0">
                        <a:effectLst/>
                      </a:endParaRPr>
                    </a:p>
                    <a:p>
                      <a:pPr marL="342900" marR="0" lvl="0" indent="-342900">
                        <a:spcBef>
                          <a:spcPts val="0"/>
                        </a:spcBef>
                        <a:spcAft>
                          <a:spcPts val="0"/>
                        </a:spcAft>
                        <a:buFont typeface="Arial" panose="020B0604020202020204" pitchFamily="34" charset="0"/>
                        <a:buChar char="•"/>
                        <a:tabLst>
                          <a:tab pos="217170" algn="l"/>
                        </a:tabLst>
                      </a:pPr>
                      <a:r>
                        <a:rPr lang="en-US" sz="2000" b="1" dirty="0">
                          <a:effectLst/>
                        </a:rPr>
                        <a:t>Test the design</a:t>
                      </a:r>
                    </a:p>
                    <a:p>
                      <a:pPr marL="0" marR="0">
                        <a:spcBef>
                          <a:spcPts val="0"/>
                        </a:spcBef>
                        <a:spcAft>
                          <a:spcPts val="0"/>
                        </a:spcAft>
                      </a:pPr>
                      <a:r>
                        <a:rPr lang="en-US" sz="1000" dirty="0">
                          <a:effectLst/>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7140" marR="37140" marT="0" marB="0"/>
                </a:tc>
                <a:extLst>
                  <a:ext uri="{0D108BD9-81ED-4DB2-BD59-A6C34878D82A}">
                    <a16:rowId xmlns:a16="http://schemas.microsoft.com/office/drawing/2014/main" val="10003"/>
                  </a:ext>
                </a:extLst>
              </a:tr>
              <a:tr h="252504">
                <a:tc gridSpan="2">
                  <a:txBody>
                    <a:bodyPr/>
                    <a:lstStyle/>
                    <a:p>
                      <a:pPr marL="0" marR="0" algn="ctr">
                        <a:spcBef>
                          <a:spcPts val="0"/>
                        </a:spcBef>
                        <a:spcAft>
                          <a:spcPts val="0"/>
                        </a:spcAft>
                      </a:pPr>
                      <a:r>
                        <a:rPr lang="en-US" sz="1600" dirty="0">
                          <a:solidFill>
                            <a:schemeClr val="accent6">
                              <a:lumMod val="60000"/>
                              <a:lumOff val="40000"/>
                            </a:schemeClr>
                          </a:solidFill>
                          <a:effectLst/>
                        </a:rPr>
                        <a:t>Improve</a:t>
                      </a:r>
                      <a:endParaRPr lang="en-US" sz="1600" dirty="0">
                        <a:solidFill>
                          <a:schemeClr val="accent6">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140" marR="37140" marT="0" marB="0"/>
                </a:tc>
                <a:tc hMerge="1">
                  <a:txBody>
                    <a:bodyPr/>
                    <a:lstStyle/>
                    <a:p>
                      <a:endParaRPr lang="en-US"/>
                    </a:p>
                  </a:txBody>
                  <a:tcPr/>
                </a:tc>
                <a:extLst>
                  <a:ext uri="{0D108BD9-81ED-4DB2-BD59-A6C34878D82A}">
                    <a16:rowId xmlns:a16="http://schemas.microsoft.com/office/drawing/2014/main" val="10004"/>
                  </a:ext>
                </a:extLst>
              </a:tr>
              <a:tr h="1313915">
                <a:tc gridSpan="2">
                  <a:txBody>
                    <a:bodyPr/>
                    <a:lstStyle/>
                    <a:p>
                      <a:pPr marL="342900" marR="0" lvl="0" indent="-342900">
                        <a:spcBef>
                          <a:spcPts val="0"/>
                        </a:spcBef>
                        <a:spcAft>
                          <a:spcPts val="0"/>
                        </a:spcAft>
                        <a:buFont typeface="Arial" panose="020B0604020202020204" pitchFamily="34" charset="0"/>
                        <a:buChar char="•"/>
                        <a:tabLst>
                          <a:tab pos="114300" algn="l"/>
                        </a:tabLst>
                      </a:pPr>
                      <a:r>
                        <a:rPr lang="en-US" sz="2000" dirty="0">
                          <a:effectLst/>
                        </a:rPr>
                        <a:t>Reflect on testing </a:t>
                      </a:r>
                      <a:r>
                        <a:rPr lang="en-US" sz="2000" dirty="0" smtClean="0">
                          <a:effectLst/>
                        </a:rPr>
                        <a:t>results</a:t>
                      </a:r>
                    </a:p>
                    <a:p>
                      <a:pPr marL="0" marR="0" lvl="0" indent="0">
                        <a:spcBef>
                          <a:spcPts val="0"/>
                        </a:spcBef>
                        <a:spcAft>
                          <a:spcPts val="0"/>
                        </a:spcAft>
                        <a:buFont typeface="Arial" panose="020B0604020202020204" pitchFamily="34" charset="0"/>
                        <a:buNone/>
                        <a:tabLst>
                          <a:tab pos="114300" algn="l"/>
                        </a:tabLst>
                      </a:pPr>
                      <a:endParaRPr lang="en-US" sz="2000" dirty="0">
                        <a:effectLst/>
                      </a:endParaRPr>
                    </a:p>
                    <a:p>
                      <a:pPr marL="342900" marR="0" lvl="0" indent="-342900">
                        <a:spcBef>
                          <a:spcPts val="0"/>
                        </a:spcBef>
                        <a:spcAft>
                          <a:spcPts val="0"/>
                        </a:spcAft>
                        <a:buFont typeface="Arial" panose="020B0604020202020204" pitchFamily="34" charset="0"/>
                        <a:buChar char="•"/>
                        <a:tabLst>
                          <a:tab pos="114300" algn="l"/>
                        </a:tabLst>
                      </a:pPr>
                      <a:r>
                        <a:rPr lang="en-US" sz="2000" dirty="0">
                          <a:effectLst/>
                        </a:rPr>
                        <a:t>Plan for, create and test a new (improved) design</a:t>
                      </a:r>
                    </a:p>
                    <a:p>
                      <a:pPr marL="0" marR="0">
                        <a:spcBef>
                          <a:spcPts val="0"/>
                        </a:spcBef>
                        <a:spcAft>
                          <a:spcPts val="0"/>
                        </a:spcAft>
                      </a:pPr>
                      <a:r>
                        <a:rPr lang="en-US" sz="1000" dirty="0">
                          <a:effectLst/>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7140" marR="37140" marT="0" marB="0"/>
                </a:tc>
                <a:tc hMerge="1">
                  <a:txBody>
                    <a:bodyPr/>
                    <a:lstStyle/>
                    <a:p>
                      <a:pPr marL="0" marR="0" algn="ctr">
                        <a:spcBef>
                          <a:spcPts val="0"/>
                        </a:spcBef>
                        <a:spcAft>
                          <a:spcPts val="0"/>
                        </a:spcAft>
                      </a:pP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7140" marR="3714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2381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695573532"/>
              </p:ext>
            </p:extLst>
          </p:nvPr>
        </p:nvGraphicFramePr>
        <p:xfrm>
          <a:off x="1026368" y="130629"/>
          <a:ext cx="10163240" cy="7688424"/>
        </p:xfrm>
        <a:graphic>
          <a:graphicData uri="http://schemas.openxmlformats.org/presentationml/2006/ole">
            <mc:AlternateContent xmlns:mc="http://schemas.openxmlformats.org/markup-compatibility/2006">
              <mc:Choice xmlns:v="urn:schemas-microsoft-com:vml" Requires="v">
                <p:oleObj spid="_x0000_s2095" name="Acrobat Document" r:id="rId3" imgW="7543732" imgH="11658600" progId="AcroExch.Document.DC">
                  <p:embed/>
                </p:oleObj>
              </mc:Choice>
              <mc:Fallback>
                <p:oleObj name="Acrobat Document" r:id="rId3" imgW="7543732" imgH="11658600" progId="AcroExch.Document.DC">
                  <p:embed/>
                  <p:pic>
                    <p:nvPicPr>
                      <p:cNvPr id="0" name=""/>
                      <p:cNvPicPr/>
                      <p:nvPr/>
                    </p:nvPicPr>
                    <p:blipFill>
                      <a:blip r:embed="rId4"/>
                      <a:stretch>
                        <a:fillRect/>
                      </a:stretch>
                    </p:blipFill>
                    <p:spPr>
                      <a:xfrm>
                        <a:off x="1026368" y="130629"/>
                        <a:ext cx="10163240" cy="7688424"/>
                      </a:xfrm>
                      <a:prstGeom prst="rect">
                        <a:avLst/>
                      </a:prstGeom>
                    </p:spPr>
                  </p:pic>
                </p:oleObj>
              </mc:Fallback>
            </mc:AlternateContent>
          </a:graphicData>
        </a:graphic>
      </p:graphicFrame>
    </p:spTree>
    <p:extLst>
      <p:ext uri="{BB962C8B-B14F-4D97-AF65-F5344CB8AC3E}">
        <p14:creationId xmlns:p14="http://schemas.microsoft.com/office/powerpoint/2010/main" val="2256461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Skills for the 21</a:t>
            </a:r>
            <a:r>
              <a:rPr lang="en-US" baseline="30000" dirty="0" smtClean="0"/>
              <a:t>st</a:t>
            </a:r>
            <a:r>
              <a:rPr lang="en-US" dirty="0" smtClean="0"/>
              <a:t> Century</a:t>
            </a:r>
            <a:endParaRPr lang="en-US" dirty="0"/>
          </a:p>
        </p:txBody>
      </p:sp>
      <p:sp>
        <p:nvSpPr>
          <p:cNvPr id="3" name="Content Placeholder 2"/>
          <p:cNvSpPr>
            <a:spLocks noGrp="1"/>
          </p:cNvSpPr>
          <p:nvPr>
            <p:ph idx="1"/>
          </p:nvPr>
        </p:nvSpPr>
        <p:spPr/>
        <p:txBody>
          <a:bodyPr/>
          <a:lstStyle/>
          <a:p>
            <a:r>
              <a:rPr lang="en-US" dirty="0" smtClean="0"/>
              <a:t>Creativity and Innovation</a:t>
            </a:r>
          </a:p>
          <a:p>
            <a:r>
              <a:rPr lang="en-US" dirty="0" smtClean="0"/>
              <a:t>Critical Thinking and Problem Solving</a:t>
            </a:r>
          </a:p>
          <a:p>
            <a:r>
              <a:rPr lang="en-US" dirty="0" smtClean="0"/>
              <a:t>Communication and Collaboration</a:t>
            </a:r>
          </a:p>
          <a:p>
            <a:r>
              <a:rPr lang="en-US" dirty="0" smtClean="0"/>
              <a:t>Global Awareness</a:t>
            </a:r>
          </a:p>
          <a:p>
            <a:r>
              <a:rPr lang="en-US" dirty="0" smtClean="0"/>
              <a:t>Initiative and Self-Direction </a:t>
            </a:r>
          </a:p>
          <a:p>
            <a:r>
              <a:rPr lang="en-US" dirty="0" smtClean="0"/>
              <a:t>Flexibility and Adaptability </a:t>
            </a:r>
          </a:p>
          <a:p>
            <a:r>
              <a:rPr lang="en-US" dirty="0" smtClean="0"/>
              <a:t>Effective Interaction with Others </a:t>
            </a:r>
            <a:endParaRPr lang="en-US" dirty="0"/>
          </a:p>
        </p:txBody>
      </p:sp>
    </p:spTree>
    <p:extLst>
      <p:ext uri="{BB962C8B-B14F-4D97-AF65-F5344CB8AC3E}">
        <p14:creationId xmlns:p14="http://schemas.microsoft.com/office/powerpoint/2010/main" val="331937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45"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50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54" dur="50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3">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41" presetClass="entr" presetSubtype="0" fill="hold" grpId="0" nodeType="clickEffect">
                                  <p:stCondLst>
                                    <p:cond delay="0"/>
                                  </p:stCondLst>
                                  <p:iterate type="lt">
                                    <p:tmPct val="10000"/>
                                  </p:iterate>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p:cTn id="61" dur="500" fill="hold"/>
                                        <p:tgtEl>
                                          <p:spTgt spid="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63" dur="500" fill="hold"/>
                                        <p:tgtEl>
                                          <p:spTgt spid="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7778" y="1922640"/>
            <a:ext cx="2948940" cy="271272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6757" y="0"/>
            <a:ext cx="6990981" cy="685800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26" y="856886"/>
            <a:ext cx="5814884" cy="5349092"/>
          </a:xfrm>
          <a:prstGeom prst="rect">
            <a:avLst/>
          </a:prstGeom>
        </p:spPr>
      </p:pic>
    </p:spTree>
    <p:extLst>
      <p:ext uri="{BB962C8B-B14F-4D97-AF65-F5344CB8AC3E}">
        <p14:creationId xmlns:p14="http://schemas.microsoft.com/office/powerpoint/2010/main" val="613139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776288" y="-104775"/>
            <a:ext cx="13744575" cy="7067550"/>
          </a:xfrm>
          <a:prstGeom prst="rect">
            <a:avLst/>
          </a:prstGeom>
        </p:spPr>
      </p:pic>
    </p:spTree>
    <p:extLst>
      <p:ext uri="{BB962C8B-B14F-4D97-AF65-F5344CB8AC3E}">
        <p14:creationId xmlns:p14="http://schemas.microsoft.com/office/powerpoint/2010/main" val="141162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Shark Tank Intro Music!</a:t>
            </a:r>
            <a:endParaRPr lang="en-US" dirty="0"/>
          </a:p>
        </p:txBody>
      </p:sp>
      <p:sp>
        <p:nvSpPr>
          <p:cNvPr id="3" name="Content Placeholder 2"/>
          <p:cNvSpPr>
            <a:spLocks noGrp="1"/>
          </p:cNvSpPr>
          <p:nvPr>
            <p:ph idx="1"/>
          </p:nvPr>
        </p:nvSpPr>
        <p:spPr>
          <a:xfrm>
            <a:off x="1295400" y="1828799"/>
            <a:ext cx="5936673" cy="4348163"/>
          </a:xfrm>
        </p:spPr>
        <p:txBody>
          <a:bodyPr>
            <a:normAutofit fontScale="77500" lnSpcReduction="20000"/>
          </a:bodyPr>
          <a:lstStyle/>
          <a:p>
            <a:r>
              <a:rPr lang="en-US" sz="3600" dirty="0" smtClean="0">
                <a:solidFill>
                  <a:schemeClr val="accent1">
                    <a:lumMod val="60000"/>
                    <a:lumOff val="40000"/>
                  </a:schemeClr>
                </a:solidFill>
              </a:rPr>
              <a:t>CNN Current Day Natural Disasters: </a:t>
            </a:r>
          </a:p>
          <a:p>
            <a:pPr marL="0" indent="0">
              <a:buNone/>
            </a:pPr>
            <a:r>
              <a:rPr lang="en-US" sz="3600" dirty="0">
                <a:solidFill>
                  <a:schemeClr val="accent1">
                    <a:lumMod val="60000"/>
                    <a:lumOff val="40000"/>
                  </a:schemeClr>
                </a:solidFill>
              </a:rPr>
              <a:t>	</a:t>
            </a:r>
            <a:r>
              <a:rPr lang="en-US" sz="3600" dirty="0" smtClean="0">
                <a:solidFill>
                  <a:schemeClr val="accent1">
                    <a:lumMod val="60000"/>
                    <a:lumOff val="40000"/>
                  </a:schemeClr>
                </a:solidFill>
              </a:rPr>
              <a:t>Droughts, Earthquakes, Hurricanes, how 	many more?</a:t>
            </a:r>
          </a:p>
          <a:p>
            <a:r>
              <a:rPr lang="en-US" sz="3600" dirty="0" smtClean="0">
                <a:solidFill>
                  <a:schemeClr val="accent1">
                    <a:lumMod val="60000"/>
                    <a:lumOff val="40000"/>
                  </a:schemeClr>
                </a:solidFill>
              </a:rPr>
              <a:t>Are you up to the challenge?</a:t>
            </a:r>
          </a:p>
          <a:p>
            <a:r>
              <a:rPr lang="en-US" sz="3600" dirty="0" smtClean="0">
                <a:solidFill>
                  <a:schemeClr val="accent1">
                    <a:lumMod val="60000"/>
                    <a:lumOff val="40000"/>
                  </a:schemeClr>
                </a:solidFill>
              </a:rPr>
              <a:t>What resources and skill sets do you have to offer?</a:t>
            </a:r>
          </a:p>
          <a:p>
            <a:endParaRPr lang="en-US" sz="3600" dirty="0" smtClean="0">
              <a:solidFill>
                <a:schemeClr val="accent1">
                  <a:lumMod val="60000"/>
                  <a:lumOff val="40000"/>
                </a:schemeClr>
              </a:solidFill>
            </a:endParaRPr>
          </a:p>
          <a:p>
            <a:r>
              <a:rPr lang="en-US" sz="3200" dirty="0">
                <a:solidFill>
                  <a:srgbClr val="07CB98"/>
                </a:solidFill>
                <a:ea typeface="+mj-ea"/>
                <a:cs typeface="+mj-cs"/>
                <a:hlinkClick r:id="rId3"/>
              </a:rPr>
              <a:t>A farmer's shark </a:t>
            </a:r>
            <a:r>
              <a:rPr lang="en-US" sz="3200" dirty="0" smtClean="0">
                <a:solidFill>
                  <a:srgbClr val="07CB98"/>
                </a:solidFill>
                <a:ea typeface="+mj-ea"/>
                <a:cs typeface="+mj-cs"/>
                <a:hlinkClick r:id="rId3"/>
              </a:rPr>
              <a:t>tank</a:t>
            </a:r>
            <a:r>
              <a:rPr lang="en-US" sz="3200" dirty="0" smtClean="0">
                <a:solidFill>
                  <a:srgbClr val="07CB98"/>
                </a:solidFill>
                <a:ea typeface="+mj-ea"/>
                <a:cs typeface="+mj-cs"/>
              </a:rPr>
              <a:t> focuses on cause/effect/solutions!</a:t>
            </a:r>
            <a:endParaRPr lang="en-US" dirty="0"/>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8071" y="1828799"/>
            <a:ext cx="4047565" cy="2286000"/>
          </a:xfrm>
          <a:prstGeom prst="rect">
            <a:avLst/>
          </a:prstGeom>
        </p:spPr>
      </p:pic>
    </p:spTree>
    <p:extLst>
      <p:ext uri="{BB962C8B-B14F-4D97-AF65-F5344CB8AC3E}">
        <p14:creationId xmlns:p14="http://schemas.microsoft.com/office/powerpoint/2010/main" val="110122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Skills for the 21</a:t>
            </a:r>
            <a:r>
              <a:rPr lang="en-US" baseline="30000" dirty="0" smtClean="0"/>
              <a:t>st</a:t>
            </a:r>
            <a:r>
              <a:rPr lang="en-US" dirty="0" smtClean="0"/>
              <a:t> Century</a:t>
            </a:r>
            <a:endParaRPr lang="en-US" dirty="0"/>
          </a:p>
        </p:txBody>
      </p:sp>
      <p:sp>
        <p:nvSpPr>
          <p:cNvPr id="3" name="Content Placeholder 2"/>
          <p:cNvSpPr>
            <a:spLocks noGrp="1"/>
          </p:cNvSpPr>
          <p:nvPr>
            <p:ph idx="1"/>
          </p:nvPr>
        </p:nvSpPr>
        <p:spPr/>
        <p:txBody>
          <a:bodyPr/>
          <a:lstStyle/>
          <a:p>
            <a:r>
              <a:rPr lang="en-US" dirty="0" smtClean="0"/>
              <a:t>Creativity and Innovation</a:t>
            </a:r>
          </a:p>
          <a:p>
            <a:r>
              <a:rPr lang="en-US" dirty="0" smtClean="0"/>
              <a:t>Critical Thinking and Problem Solving</a:t>
            </a:r>
          </a:p>
          <a:p>
            <a:r>
              <a:rPr lang="en-US" dirty="0" smtClean="0"/>
              <a:t>Communication and Collaboration</a:t>
            </a:r>
          </a:p>
          <a:p>
            <a:r>
              <a:rPr lang="en-US" dirty="0" smtClean="0"/>
              <a:t>Global Awareness</a:t>
            </a:r>
          </a:p>
          <a:p>
            <a:r>
              <a:rPr lang="en-US" dirty="0" smtClean="0"/>
              <a:t>Initiative and Self-Direction </a:t>
            </a:r>
          </a:p>
          <a:p>
            <a:r>
              <a:rPr lang="en-US" dirty="0" smtClean="0"/>
              <a:t>Flexibility and Adaptability </a:t>
            </a:r>
          </a:p>
          <a:p>
            <a:r>
              <a:rPr lang="en-US" dirty="0" smtClean="0"/>
              <a:t>Effective Interaction with Others </a:t>
            </a:r>
            <a:endParaRPr lang="en-US" dirty="0"/>
          </a:p>
        </p:txBody>
      </p:sp>
    </p:spTree>
    <p:extLst>
      <p:ext uri="{BB962C8B-B14F-4D97-AF65-F5344CB8AC3E}">
        <p14:creationId xmlns:p14="http://schemas.microsoft.com/office/powerpoint/2010/main" val="2273421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45"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50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54" dur="50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3">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41" presetClass="entr" presetSubtype="0" fill="hold" grpId="0" nodeType="clickEffect">
                                  <p:stCondLst>
                                    <p:cond delay="0"/>
                                  </p:stCondLst>
                                  <p:iterate type="lt">
                                    <p:tmPct val="10000"/>
                                  </p:iterate>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p:cTn id="61" dur="500" fill="hold"/>
                                        <p:tgtEl>
                                          <p:spTgt spid="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63" dur="500" fill="hold"/>
                                        <p:tgtEl>
                                          <p:spTgt spid="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69828" y="304881"/>
            <a:ext cx="9601200" cy="645030"/>
          </a:xfrm>
        </p:spPr>
        <p:txBody>
          <a:bodyPr>
            <a:normAutofit fontScale="90000"/>
          </a:bodyPr>
          <a:lstStyle/>
          <a:p>
            <a:pPr algn="ctr"/>
            <a:r>
              <a:rPr lang="en-US" dirty="0" smtClean="0"/>
              <a:t>What is the problem?</a:t>
            </a:r>
            <a:endParaRPr lang="en-US" dirty="0"/>
          </a:p>
        </p:txBody>
      </p:sp>
      <p:sp>
        <p:nvSpPr>
          <p:cNvPr id="5" name="Content Placeholder 2"/>
          <p:cNvSpPr txBox="1">
            <a:spLocks/>
          </p:cNvSpPr>
          <p:nvPr/>
        </p:nvSpPr>
        <p:spPr>
          <a:xfrm>
            <a:off x="581051" y="949911"/>
            <a:ext cx="10825486" cy="43481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buClr>
                <a:schemeClr val="accent1"/>
              </a:buClr>
              <a:buFont typeface="Arial"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1200"/>
              </a:spcBef>
              <a:buClr>
                <a:schemeClr val="accent1"/>
              </a:buClr>
              <a:buFont typeface="Arial"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800"/>
              </a:spcBef>
              <a:buClr>
                <a:schemeClr val="accent1"/>
              </a:buClr>
              <a:buFont typeface="Arial"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5pPr>
            <a:lvl6pPr marL="22860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9pPr>
          </a:lstStyle>
          <a:p>
            <a:r>
              <a:rPr lang="en-US" dirty="0" smtClean="0"/>
              <a:t>There are many natural disasters happening all around the world.  Many people are not prepared to face these disasters. Your team will be creating an emergency plan to help people recover from natural disasters.</a:t>
            </a:r>
          </a:p>
          <a:p>
            <a:endParaRPr lang="en-US" dirty="0" smtClean="0"/>
          </a:p>
          <a:p>
            <a:r>
              <a:rPr lang="en-US" dirty="0" smtClean="0"/>
              <a:t>You will also create an invention that might help people that are in the disaster or feeling the effects after the disaster.  </a:t>
            </a:r>
          </a:p>
          <a:p>
            <a:r>
              <a:rPr lang="en-US" b="1" dirty="0" smtClean="0">
                <a:solidFill>
                  <a:schemeClr val="accent1">
                    <a:lumMod val="40000"/>
                    <a:lumOff val="60000"/>
                  </a:schemeClr>
                </a:solidFill>
              </a:rPr>
              <a:t>****Sometimes it is not the actual disaster that causes the worst problems….it is what happens next.***</a:t>
            </a:r>
          </a:p>
          <a:p>
            <a:endParaRPr lang="en-US" dirty="0"/>
          </a:p>
        </p:txBody>
      </p:sp>
      <p:pic>
        <p:nvPicPr>
          <p:cNvPr id="3076" name="Picture 4" descr="http://tse1.mm.bing.net/th?&amp;id=OIP.M96d24e18dfe580c7ed6a31c5b0ac4ed7o0&amp;w=299&amp;h=204&amp;c=0&amp;pid=1.9&amp;rs=0&amp;p=0&amp;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84" y="4252955"/>
            <a:ext cx="3457347" cy="247488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weirdhut.com/wp-content/uploads/2011/10/Amazing-natural-disast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55" y="4372242"/>
            <a:ext cx="3314344" cy="2485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75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0" y="362303"/>
            <a:ext cx="9601200" cy="1069940"/>
          </a:xfrm>
        </p:spPr>
        <p:txBody>
          <a:bodyPr/>
          <a:lstStyle/>
          <a:p>
            <a:pPr algn="ctr"/>
            <a:r>
              <a:rPr lang="en-US" dirty="0" smtClean="0"/>
              <a:t>Science</a:t>
            </a:r>
            <a:endParaRPr lang="en-US" dirty="0"/>
          </a:p>
        </p:txBody>
      </p:sp>
      <p:sp>
        <p:nvSpPr>
          <p:cNvPr id="5" name="Content Placeholder 2"/>
          <p:cNvSpPr txBox="1">
            <a:spLocks/>
          </p:cNvSpPr>
          <p:nvPr/>
        </p:nvSpPr>
        <p:spPr>
          <a:xfrm>
            <a:off x="475861" y="1432243"/>
            <a:ext cx="10420739" cy="43481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buClr>
                <a:schemeClr val="accent1"/>
              </a:buClr>
              <a:buFont typeface="Arial"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1200"/>
              </a:spcBef>
              <a:buClr>
                <a:schemeClr val="accent1"/>
              </a:buClr>
              <a:buFont typeface="Arial"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800"/>
              </a:spcBef>
              <a:buClr>
                <a:schemeClr val="accent1"/>
              </a:buClr>
              <a:buFont typeface="Arial"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5pPr>
            <a:lvl6pPr marL="22860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9pPr>
          </a:lstStyle>
          <a:p>
            <a:pPr marL="457200" indent="-457200">
              <a:buFont typeface="Arial" panose="020B0604020202020204" pitchFamily="34" charset="0"/>
              <a:buChar char="•"/>
            </a:pPr>
            <a:r>
              <a:rPr lang="en-US" sz="2800" dirty="0"/>
              <a:t>As a team, you will go through the </a:t>
            </a:r>
            <a:r>
              <a:rPr lang="en-US" sz="2800" dirty="0">
                <a:solidFill>
                  <a:srgbClr val="FFFF00"/>
                </a:solidFill>
              </a:rPr>
              <a:t>STEM</a:t>
            </a:r>
            <a:r>
              <a:rPr lang="en-US" sz="2800" dirty="0"/>
              <a:t> engineering process</a:t>
            </a:r>
            <a:r>
              <a:rPr lang="en-US" sz="2800" dirty="0" smtClean="0"/>
              <a:t>. You will design, engineer, and innovate your product.  You will classify the level of your survival prototype.</a:t>
            </a:r>
            <a:endParaRPr lang="en-US" sz="2800" dirty="0"/>
          </a:p>
          <a:p>
            <a:endParaRPr lang="en-US" sz="2800" dirty="0"/>
          </a:p>
          <a:p>
            <a:pPr marL="457200" indent="-457200">
              <a:buFont typeface="Arial" panose="020B0604020202020204" pitchFamily="34" charset="0"/>
              <a:buChar char="•"/>
            </a:pPr>
            <a:r>
              <a:rPr lang="en-US" sz="2800" dirty="0"/>
              <a:t>You will create a real world </a:t>
            </a:r>
            <a:r>
              <a:rPr lang="en-US" sz="2800" b="1" dirty="0" smtClean="0">
                <a:solidFill>
                  <a:srgbClr val="FFFF00"/>
                </a:solidFill>
              </a:rPr>
              <a:t>solution/innovation</a:t>
            </a:r>
            <a:r>
              <a:rPr lang="en-US" sz="2800" dirty="0" smtClean="0"/>
              <a:t> </a:t>
            </a:r>
            <a:r>
              <a:rPr lang="en-US" sz="2800" dirty="0"/>
              <a:t>to </a:t>
            </a:r>
            <a:r>
              <a:rPr lang="en-US" sz="2800" dirty="0">
                <a:solidFill>
                  <a:srgbClr val="FF0000"/>
                </a:solidFill>
              </a:rPr>
              <a:t>SURVIVE</a:t>
            </a:r>
            <a:r>
              <a:rPr lang="en-US" sz="2800" dirty="0"/>
              <a:t> your natural disaster.  This invention will be presented to our </a:t>
            </a:r>
            <a:r>
              <a:rPr lang="en-US" sz="2800" dirty="0">
                <a:solidFill>
                  <a:srgbClr val="FF0000"/>
                </a:solidFill>
              </a:rPr>
              <a:t>SURVIVAL</a:t>
            </a:r>
            <a:r>
              <a:rPr lang="en-US" sz="2800" dirty="0"/>
              <a:t> Shark Tank by either a tri-fold or PowerPoint presentation.</a:t>
            </a:r>
          </a:p>
          <a:p>
            <a:endParaRPr lang="en-US" dirty="0" smtClean="0"/>
          </a:p>
          <a:p>
            <a:endParaRPr lang="en-US" dirty="0" smtClean="0"/>
          </a:p>
        </p:txBody>
      </p:sp>
      <p:pic>
        <p:nvPicPr>
          <p:cNvPr id="6148" name="Picture 4" descr="http://tse1.mm.bing.net/th?&amp;id=OIP.M29d2b82387f7bea0e3b7f08719759100o0&amp;w=300&amp;h=187&amp;c=0&amp;pid=1.9&amp;rs=0&amp;p=0&amp;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6870" y="4894836"/>
            <a:ext cx="3329473" cy="18834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tse1.mm.bing.net/th?&amp;id=OIP.Mcdf2b0a0463b5057f1b4e7f0d937f647H0&amp;w=300&amp;h=167&amp;c=0&amp;pid=1.9&amp;rs=0&amp;p=0&amp;r=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138" y="4896996"/>
            <a:ext cx="3379548" cy="1881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902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538866">
            <a:off x="4044982" y="1835282"/>
            <a:ext cx="4960704" cy="2946191"/>
          </a:xfrm>
          <a:prstGeom prst="rect">
            <a:avLst/>
          </a:prstGeom>
        </p:spPr>
      </p:pic>
      <p:sp>
        <p:nvSpPr>
          <p:cNvPr id="5" name="TextBox 4"/>
          <p:cNvSpPr txBox="1"/>
          <p:nvPr/>
        </p:nvSpPr>
        <p:spPr>
          <a:xfrm rot="19398422">
            <a:off x="3183587" y="2675339"/>
            <a:ext cx="6389397" cy="15542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500" b="0" i="0" u="none" strike="noStrike" kern="1200" cap="none" spc="0" normalizeH="0" baseline="0" noProof="0" dirty="0" smtClean="0">
                <a:ln>
                  <a:noFill/>
                </a:ln>
                <a:solidFill>
                  <a:srgbClr val="FF0000"/>
                </a:solidFill>
                <a:effectLst/>
                <a:uLnTx/>
                <a:uFillTx/>
                <a:latin typeface="Calibri" panose="020F0502020204030204"/>
                <a:ea typeface="+mn-ea"/>
                <a:cs typeface="+mn-cs"/>
              </a:rPr>
              <a:t>ST </a:t>
            </a:r>
            <a:r>
              <a:rPr kumimoji="0" lang="en-US" sz="9500" b="0" i="0" u="none" strike="noStrike" kern="1200" cap="none" spc="0" normalizeH="0" baseline="0" noProof="0" dirty="0" smtClean="0">
                <a:ln>
                  <a:noFill/>
                </a:ln>
                <a:solidFill>
                  <a:srgbClr val="5B9BD5"/>
                </a:solidFill>
                <a:effectLst/>
                <a:uLnTx/>
                <a:uFillTx/>
                <a:latin typeface="Calibri" panose="020F0502020204030204"/>
                <a:ea typeface="+mn-ea"/>
                <a:cs typeface="+mn-cs"/>
              </a:rPr>
              <a:t>EM</a:t>
            </a:r>
            <a:r>
              <a:rPr kumimoji="0" lang="en-US" sz="9500" b="0" i="0" u="none" strike="noStrike" kern="1200" cap="none" spc="0" normalizeH="0" baseline="0" noProof="0" dirty="0" smtClean="0">
                <a:ln>
                  <a:noFill/>
                </a:ln>
                <a:solidFill>
                  <a:srgbClr val="FF0000"/>
                </a:solidFill>
                <a:effectLst/>
                <a:uLnTx/>
                <a:uFillTx/>
                <a:latin typeface="Calibri" panose="020F0502020204030204"/>
                <a:ea typeface="+mn-ea"/>
                <a:cs typeface="+mn-cs"/>
              </a:rPr>
              <a:t> L</a:t>
            </a:r>
            <a:r>
              <a:rPr kumimoji="0" lang="en-US" sz="9500" b="0" i="0" u="none" strike="noStrike" kern="1200" cap="none" spc="0" normalizeH="0" baseline="0" noProof="0" dirty="0" smtClean="0">
                <a:ln>
                  <a:noFill/>
                </a:ln>
                <a:solidFill>
                  <a:srgbClr val="5B9BD5"/>
                </a:solidFill>
                <a:effectLst/>
                <a:uLnTx/>
                <a:uFillTx/>
                <a:latin typeface="Calibri" panose="020F0502020204030204"/>
                <a:ea typeface="+mn-ea"/>
                <a:cs typeface="+mn-cs"/>
              </a:rPr>
              <a:t>EN </a:t>
            </a:r>
            <a:r>
              <a:rPr kumimoji="0" lang="en-US" sz="9500" b="0" i="0" u="none" strike="noStrike" kern="1200" cap="none" spc="0" normalizeH="0" baseline="0" noProof="0" dirty="0" smtClean="0">
                <a:ln>
                  <a:noFill/>
                </a:ln>
                <a:solidFill>
                  <a:srgbClr val="FF0000"/>
                </a:solidFill>
                <a:effectLst/>
                <a:uLnTx/>
                <a:uFillTx/>
                <a:latin typeface="Calibri" panose="020F0502020204030204"/>
                <a:ea typeface="+mn-ea"/>
                <a:cs typeface="+mn-cs"/>
              </a:rPr>
              <a:t>S</a:t>
            </a:r>
            <a:endParaRPr kumimoji="0" lang="en-US" sz="95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6" name="TextBox 5"/>
          <p:cNvSpPr txBox="1"/>
          <p:nvPr/>
        </p:nvSpPr>
        <p:spPr>
          <a:xfrm rot="2686181">
            <a:off x="6195642" y="5082945"/>
            <a:ext cx="3512515" cy="369332"/>
          </a:xfrm>
          <a:prstGeom prst="rect">
            <a:avLst/>
          </a:prstGeom>
          <a:solidFill>
            <a:srgbClr val="FFFF00">
              <a:alpha val="37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How does this connect to </a:t>
            </a:r>
            <a:r>
              <a:rPr kumimoji="0" lang="en-US" sz="1800" b="1" i="0" u="none" strike="noStrike" kern="1200" cap="none" spc="0" normalizeH="0" baseline="0" noProof="0" dirty="0" smtClean="0">
                <a:ln>
                  <a:noFill/>
                </a:ln>
                <a:solidFill>
                  <a:srgbClr val="00B0F0"/>
                </a:solidFill>
                <a:effectLst/>
                <a:uLnTx/>
                <a:uFillTx/>
                <a:latin typeface="Calibri" panose="020F0502020204030204"/>
                <a:ea typeface="+mn-ea"/>
                <a:cs typeface="+mn-cs"/>
              </a:rPr>
              <a:t>MATH</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p:cNvSpPr txBox="1"/>
          <p:nvPr/>
        </p:nvSpPr>
        <p:spPr>
          <a:xfrm>
            <a:off x="0" y="-9733"/>
            <a:ext cx="8773064" cy="1169551"/>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smtClean="0">
                <a:ln>
                  <a:noFill/>
                </a:ln>
                <a:solidFill>
                  <a:srgbClr val="5B9BD5"/>
                </a:solidFill>
                <a:effectLst/>
                <a:uLnTx/>
                <a:uFillTx/>
                <a:latin typeface="Calibri" panose="020F0502020204030204"/>
                <a:ea typeface="+mn-ea"/>
                <a:cs typeface="+mn-cs"/>
              </a:rPr>
              <a:t>How does this apply to my life now or to my future in the real world?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5B9BD5"/>
                </a:solidFill>
                <a:effectLst/>
                <a:uLnTx/>
                <a:uFillTx/>
                <a:latin typeface="Calibri" panose="020F0502020204030204"/>
                <a:ea typeface="+mn-ea"/>
                <a:cs typeface="+mn-cs"/>
              </a:rPr>
              <a:t>How does this demonstrate innovation?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5B9BD5"/>
                </a:solidFill>
                <a:effectLst/>
                <a:uLnTx/>
                <a:uFillTx/>
                <a:latin typeface="Calibri" panose="020F0502020204030204"/>
                <a:ea typeface="+mn-ea"/>
                <a:cs typeface="+mn-cs"/>
              </a:rPr>
              <a:t>How does this demonstrate problem solving?</a:t>
            </a:r>
            <a:endParaRPr kumimoji="0" lang="en-US" sz="2400" b="1" i="0" u="none" strike="noStrike" kern="1200" cap="none" spc="0" normalizeH="0" baseline="0" noProof="0" dirty="0">
              <a:ln>
                <a:noFill/>
              </a:ln>
              <a:solidFill>
                <a:srgbClr val="5B9BD5"/>
              </a:solidFill>
              <a:effectLst/>
              <a:uLnTx/>
              <a:uFillTx/>
              <a:latin typeface="Calibri" panose="020F0502020204030204"/>
              <a:ea typeface="+mn-ea"/>
              <a:cs typeface="+mn-cs"/>
            </a:endParaRPr>
          </a:p>
        </p:txBody>
      </p:sp>
      <p:sp>
        <p:nvSpPr>
          <p:cNvPr id="10" name="TextBox 9"/>
          <p:cNvSpPr txBox="1"/>
          <p:nvPr/>
        </p:nvSpPr>
        <p:spPr>
          <a:xfrm rot="1938116">
            <a:off x="5097190" y="5633666"/>
            <a:ext cx="3531730" cy="369332"/>
          </a:xfrm>
          <a:prstGeom prst="rect">
            <a:avLst/>
          </a:prstGeom>
          <a:solidFill>
            <a:srgbClr val="FFFF00">
              <a:alpha val="37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How does this connect to </a:t>
            </a:r>
            <a:r>
              <a:rPr kumimoji="0" lang="en-US" sz="1800" b="1" i="0" u="none" strike="noStrike" kern="1200" cap="none" spc="0" normalizeH="0" baseline="0" noProof="0" dirty="0" smtClean="0">
                <a:ln>
                  <a:noFill/>
                </a:ln>
                <a:solidFill>
                  <a:srgbClr val="00B0F0"/>
                </a:solidFill>
                <a:effectLst/>
                <a:uLnTx/>
                <a:uFillTx/>
                <a:latin typeface="Calibri" panose="020F0502020204030204"/>
                <a:ea typeface="+mn-ea"/>
                <a:cs typeface="+mn-cs"/>
              </a:rPr>
              <a:t>SCIENCE</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p:cNvSpPr txBox="1"/>
          <p:nvPr/>
        </p:nvSpPr>
        <p:spPr>
          <a:xfrm rot="1752623">
            <a:off x="8238364" y="3685727"/>
            <a:ext cx="3629993" cy="369332"/>
          </a:xfrm>
          <a:prstGeom prst="rect">
            <a:avLst/>
          </a:prstGeom>
          <a:solidFill>
            <a:srgbClr val="FFFF00">
              <a:alpha val="37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How does this connect to </a:t>
            </a:r>
            <a:r>
              <a:rPr kumimoji="0" lang="en-US" sz="1800" b="1" i="0" u="none" strike="noStrike" kern="1200" cap="none" spc="0" normalizeH="0" baseline="0" noProof="0" dirty="0">
                <a:ln>
                  <a:noFill/>
                </a:ln>
                <a:solidFill>
                  <a:srgbClr val="00B0F0"/>
                </a:solidFill>
                <a:effectLst/>
                <a:uLnTx/>
                <a:uFillTx/>
                <a:latin typeface="Calibri" panose="020F0502020204030204"/>
                <a:ea typeface="+mn-ea"/>
                <a:cs typeface="+mn-cs"/>
              </a:rPr>
              <a:t>READING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2" name="TextBox 11"/>
          <p:cNvSpPr txBox="1"/>
          <p:nvPr/>
        </p:nvSpPr>
        <p:spPr>
          <a:xfrm rot="19533890">
            <a:off x="369905" y="5143488"/>
            <a:ext cx="4415270" cy="369332"/>
          </a:xfrm>
          <a:prstGeom prst="rect">
            <a:avLst/>
          </a:prstGeom>
          <a:solidFill>
            <a:srgbClr val="FFFF00">
              <a:alpha val="37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How does this connect to </a:t>
            </a:r>
            <a:r>
              <a:rPr kumimoji="0" lang="en-US" sz="1800" b="1" i="0" u="none" strike="noStrike" kern="1200" cap="none" spc="0" normalizeH="0" baseline="0" noProof="0" dirty="0" smtClean="0">
                <a:ln>
                  <a:noFill/>
                </a:ln>
                <a:solidFill>
                  <a:srgbClr val="00B0F0"/>
                </a:solidFill>
                <a:effectLst/>
                <a:uLnTx/>
                <a:uFillTx/>
                <a:latin typeface="Calibri" panose="020F0502020204030204"/>
                <a:ea typeface="+mn-ea"/>
                <a:cs typeface="+mn-cs"/>
              </a:rPr>
              <a:t>LANGUAGE ARTS</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p:cNvSpPr txBox="1"/>
          <p:nvPr/>
        </p:nvSpPr>
        <p:spPr>
          <a:xfrm rot="1793216">
            <a:off x="1694243" y="2153174"/>
            <a:ext cx="3764300" cy="369332"/>
          </a:xfrm>
          <a:prstGeom prst="rect">
            <a:avLst/>
          </a:prstGeom>
          <a:solidFill>
            <a:srgbClr val="FFFF00">
              <a:alpha val="31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How does this connect to </a:t>
            </a:r>
            <a:r>
              <a:rPr kumimoji="0" lang="en-US" sz="1800" b="1" i="0" u="none" strike="noStrike" kern="1200" cap="none" spc="0" normalizeH="0" baseline="0" noProof="0" dirty="0" smtClean="0">
                <a:ln>
                  <a:noFill/>
                </a:ln>
                <a:solidFill>
                  <a:srgbClr val="00B0F0"/>
                </a:solidFill>
                <a:effectLst/>
                <a:uLnTx/>
                <a:uFillTx/>
                <a:latin typeface="Calibri" panose="020F0502020204030204"/>
                <a:ea typeface="+mn-ea"/>
                <a:cs typeface="+mn-cs"/>
              </a:rPr>
              <a:t>PE/HEALTH</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p:cNvSpPr txBox="1"/>
          <p:nvPr/>
        </p:nvSpPr>
        <p:spPr>
          <a:xfrm rot="20005220">
            <a:off x="8448197" y="1553563"/>
            <a:ext cx="3527324" cy="369332"/>
          </a:xfrm>
          <a:prstGeom prst="rect">
            <a:avLst/>
          </a:prstGeom>
          <a:solidFill>
            <a:srgbClr val="FFFF00">
              <a:alpha val="37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How does this connect to </a:t>
            </a:r>
            <a:r>
              <a:rPr kumimoji="0" lang="en-US" sz="1800" b="1" i="0" u="none" strike="noStrike" kern="1200" cap="none" spc="0" normalizeH="0" baseline="0" noProof="0" dirty="0" smtClean="0">
                <a:ln>
                  <a:noFill/>
                </a:ln>
                <a:solidFill>
                  <a:srgbClr val="00B0F0"/>
                </a:solidFill>
                <a:effectLst/>
                <a:uLnTx/>
                <a:uFillTx/>
                <a:latin typeface="Calibri" panose="020F0502020204030204"/>
                <a:ea typeface="+mn-ea"/>
                <a:cs typeface="+mn-cs"/>
              </a:rPr>
              <a:t>MUSIC</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p:cNvSpPr txBox="1"/>
          <p:nvPr/>
        </p:nvSpPr>
        <p:spPr>
          <a:xfrm>
            <a:off x="8467724" y="2754232"/>
            <a:ext cx="3485867" cy="369332"/>
          </a:xfrm>
          <a:prstGeom prst="rect">
            <a:avLst/>
          </a:prstGeom>
          <a:solidFill>
            <a:srgbClr val="FFFF00">
              <a:alpha val="37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How does this connect to </a:t>
            </a:r>
            <a:r>
              <a:rPr kumimoji="0" lang="en-US" sz="1800" b="1" i="0" u="none" strike="noStrike" kern="1200" cap="none" spc="0" normalizeH="0" baseline="0" noProof="0" dirty="0" smtClean="0">
                <a:ln>
                  <a:noFill/>
                </a:ln>
                <a:solidFill>
                  <a:srgbClr val="00B0F0"/>
                </a:solidFill>
                <a:effectLst/>
                <a:uLnTx/>
                <a:uFillTx/>
                <a:latin typeface="Calibri" panose="020F0502020204030204"/>
                <a:ea typeface="+mn-ea"/>
                <a:cs typeface="+mn-cs"/>
              </a:rPr>
              <a:t>ART</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p:cNvSpPr txBox="1"/>
          <p:nvPr/>
        </p:nvSpPr>
        <p:spPr>
          <a:xfrm rot="1339486">
            <a:off x="301346" y="2755970"/>
            <a:ext cx="4368409" cy="369332"/>
          </a:xfrm>
          <a:prstGeom prst="rect">
            <a:avLst/>
          </a:prstGeom>
          <a:solidFill>
            <a:srgbClr val="FFFF00">
              <a:alpha val="37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How does this connect to </a:t>
            </a:r>
            <a:r>
              <a:rPr kumimoji="0" lang="en-US" sz="1800" b="1" i="0" u="none" strike="noStrike" kern="1200" cap="none" spc="0" normalizeH="0" baseline="0" noProof="0" dirty="0" smtClean="0">
                <a:ln>
                  <a:noFill/>
                </a:ln>
                <a:solidFill>
                  <a:srgbClr val="00B0F0"/>
                </a:solidFill>
                <a:effectLst/>
                <a:uLnTx/>
                <a:uFillTx/>
                <a:latin typeface="Calibri" panose="020F0502020204030204"/>
                <a:ea typeface="+mn-ea"/>
                <a:cs typeface="+mn-cs"/>
              </a:rPr>
              <a:t>SOCIAL STUDIES</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p:cNvSpPr txBox="1"/>
          <p:nvPr/>
        </p:nvSpPr>
        <p:spPr>
          <a:xfrm rot="2859326">
            <a:off x="7378207" y="4512983"/>
            <a:ext cx="4351435" cy="646331"/>
          </a:xfrm>
          <a:prstGeom prst="rect">
            <a:avLst/>
          </a:prstGeom>
          <a:solidFill>
            <a:srgbClr val="FFFF00">
              <a:alpha val="37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How does this connect to my </a:t>
            </a:r>
            <a:r>
              <a:rPr kumimoji="0" lang="en-US" sz="1800" b="1" i="0" u="none" strike="noStrike" kern="1200" cap="none" spc="0" normalizeH="0" baseline="0" noProof="0" dirty="0" smtClean="0">
                <a:ln>
                  <a:noFill/>
                </a:ln>
                <a:solidFill>
                  <a:srgbClr val="00B0F0"/>
                </a:solidFill>
                <a:effectLst/>
                <a:uLnTx/>
                <a:uFillTx/>
                <a:latin typeface="Calibri" panose="020F0502020204030204"/>
                <a:ea typeface="+mn-ea"/>
                <a:cs typeface="+mn-cs"/>
              </a:rPr>
              <a:t>CONNECTIONS </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CLASSES?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52743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0" y="362303"/>
            <a:ext cx="9601200" cy="1069940"/>
          </a:xfrm>
        </p:spPr>
        <p:txBody>
          <a:bodyPr/>
          <a:lstStyle/>
          <a:p>
            <a:pPr algn="ctr"/>
            <a:r>
              <a:rPr lang="en-US" dirty="0" smtClean="0"/>
              <a:t>Language Arts</a:t>
            </a:r>
            <a:endParaRPr lang="en-US" dirty="0"/>
          </a:p>
        </p:txBody>
      </p:sp>
      <p:sp>
        <p:nvSpPr>
          <p:cNvPr id="5" name="Content Placeholder 2"/>
          <p:cNvSpPr txBox="1">
            <a:spLocks/>
          </p:cNvSpPr>
          <p:nvPr/>
        </p:nvSpPr>
        <p:spPr>
          <a:xfrm>
            <a:off x="817983" y="1875662"/>
            <a:ext cx="10751975" cy="43481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buClr>
                <a:schemeClr val="accent1"/>
              </a:buClr>
              <a:buFont typeface="Arial"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1200"/>
              </a:spcBef>
              <a:buClr>
                <a:schemeClr val="accent1"/>
              </a:buClr>
              <a:buFont typeface="Arial"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800"/>
              </a:spcBef>
              <a:buClr>
                <a:schemeClr val="accent1"/>
              </a:buClr>
              <a:buFont typeface="Arial"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5pPr>
            <a:lvl6pPr marL="22860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9pPr>
          </a:lstStyle>
          <a:p>
            <a:r>
              <a:rPr lang="en-US" dirty="0"/>
              <a:t>AC ELA </a:t>
            </a:r>
            <a:r>
              <a:rPr lang="en-US" dirty="0" smtClean="0"/>
              <a:t>students will read </a:t>
            </a:r>
            <a:r>
              <a:rPr lang="en-US" dirty="0"/>
              <a:t>an article on their chosen topic: tornado, hurricane, tsunami, and/or earthquake. (Do you have any suggestions on articles</a:t>
            </a:r>
            <a:r>
              <a:rPr lang="en-US" dirty="0" smtClean="0"/>
              <a:t>?)</a:t>
            </a:r>
          </a:p>
          <a:p>
            <a:endParaRPr lang="en-US" dirty="0" smtClean="0"/>
          </a:p>
          <a:p>
            <a:r>
              <a:rPr lang="en-US" dirty="0"/>
              <a:t>AC ELA: Students </a:t>
            </a:r>
            <a:r>
              <a:rPr lang="en-US" dirty="0" smtClean="0"/>
              <a:t>will also </a:t>
            </a:r>
            <a:r>
              <a:rPr lang="en-US" dirty="0"/>
              <a:t>compose a </a:t>
            </a:r>
            <a:r>
              <a:rPr lang="en-US" dirty="0" smtClean="0"/>
              <a:t>letter/persuasive proposal </a:t>
            </a:r>
            <a:r>
              <a:rPr lang="en-US" dirty="0"/>
              <a:t>that focuses on soliciting a manufacturer to produce the prototype or a company known in the marketplace for producing survival equipment.</a:t>
            </a:r>
            <a:endParaRPr lang="en-US" dirty="0" smtClean="0"/>
          </a:p>
          <a:p>
            <a:endParaRPr lang="en-US" sz="2800" dirty="0" smtClean="0"/>
          </a:p>
          <a:p>
            <a:r>
              <a:rPr lang="en-US" dirty="0" smtClean="0"/>
              <a:t>In OL language arts, you will create brochures based on different disasters explaining what types of supplies people should have prior to an emergency.  You will also learn about the causes and the effects of these disasters to include in your brochure.</a:t>
            </a:r>
          </a:p>
        </p:txBody>
      </p:sp>
      <p:pic>
        <p:nvPicPr>
          <p:cNvPr id="5122" name="Picture 2" descr="http://tse1.mm.bing.net/th?&amp;id=OIP.M3b610b66b4a5602ca82e300c80d03a1eo0&amp;w=300&amp;h=215&amp;c=0&amp;pid=1.9&amp;rs=0&amp;p=0&amp;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361618">
            <a:off x="306675" y="341886"/>
            <a:ext cx="1977448" cy="141717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tse1.mm.bing.net/th?&amp;id=OIP.M72a39cee578f1571eae7dca8f3a31dc4H0&amp;w=259&amp;h=164&amp;c=0&amp;pid=1.9&amp;rs=0&amp;p=0&amp;r=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3247">
            <a:off x="9841867" y="445823"/>
            <a:ext cx="2050297" cy="1282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85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0" y="362303"/>
            <a:ext cx="9601200" cy="1069940"/>
          </a:xfrm>
        </p:spPr>
        <p:txBody>
          <a:bodyPr/>
          <a:lstStyle/>
          <a:p>
            <a:pPr algn="ctr"/>
            <a:r>
              <a:rPr lang="en-US" dirty="0" smtClean="0"/>
              <a:t>Reading</a:t>
            </a:r>
            <a:endParaRPr lang="en-US" dirty="0"/>
          </a:p>
        </p:txBody>
      </p:sp>
      <p:sp>
        <p:nvSpPr>
          <p:cNvPr id="5" name="Content Placeholder 2"/>
          <p:cNvSpPr txBox="1">
            <a:spLocks/>
          </p:cNvSpPr>
          <p:nvPr/>
        </p:nvSpPr>
        <p:spPr>
          <a:xfrm>
            <a:off x="1295400" y="1828799"/>
            <a:ext cx="9601200" cy="43481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buClr>
                <a:schemeClr val="accent1"/>
              </a:buClr>
              <a:buFont typeface="Arial"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1200"/>
              </a:spcBef>
              <a:buClr>
                <a:schemeClr val="accent1"/>
              </a:buClr>
              <a:buFont typeface="Arial"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800"/>
              </a:spcBef>
              <a:buClr>
                <a:schemeClr val="accent1"/>
              </a:buClr>
              <a:buFont typeface="Arial"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5pPr>
            <a:lvl6pPr marL="22860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9pPr>
          </a:lstStyle>
          <a:p>
            <a:endParaRPr lang="en-US" dirty="0"/>
          </a:p>
        </p:txBody>
      </p:sp>
      <p:sp>
        <p:nvSpPr>
          <p:cNvPr id="6" name="Content Placeholder 2"/>
          <p:cNvSpPr txBox="1">
            <a:spLocks/>
          </p:cNvSpPr>
          <p:nvPr/>
        </p:nvSpPr>
        <p:spPr>
          <a:xfrm>
            <a:off x="1447800" y="1553593"/>
            <a:ext cx="9601200" cy="477577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buClr>
                <a:schemeClr val="accent1"/>
              </a:buClr>
              <a:buFont typeface="Arial"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1200"/>
              </a:spcBef>
              <a:buClr>
                <a:schemeClr val="accent1"/>
              </a:buClr>
              <a:buFont typeface="Arial"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800"/>
              </a:spcBef>
              <a:buClr>
                <a:schemeClr val="accent1"/>
              </a:buClr>
              <a:buFont typeface="Arial"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5pPr>
            <a:lvl6pPr marL="22860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9pPr>
          </a:lstStyle>
          <a:p>
            <a:r>
              <a:rPr lang="en-US" dirty="0" smtClean="0"/>
              <a:t>In reading, you will learn about natural disasters and severe weather through your Scholastic News magazine.  This will prepare you to work on this </a:t>
            </a:r>
            <a:r>
              <a:rPr lang="en-US" dirty="0" smtClean="0">
                <a:solidFill>
                  <a:srgbClr val="FFFF00"/>
                </a:solidFill>
              </a:rPr>
              <a:t>STEM</a:t>
            </a:r>
            <a:r>
              <a:rPr lang="en-US" dirty="0" smtClean="0"/>
              <a:t> project.  </a:t>
            </a:r>
          </a:p>
          <a:p>
            <a:endParaRPr lang="en-US" dirty="0"/>
          </a:p>
        </p:txBody>
      </p:sp>
      <p:pic>
        <p:nvPicPr>
          <p:cNvPr id="4098" name="Picture 2" descr="http://geographyblog.eu/wp/wp-content/uploads/2012/07/natural-disasters-list.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3269" y="3280993"/>
            <a:ext cx="8353943" cy="3444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5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14061" y="166360"/>
            <a:ext cx="9601200" cy="1069940"/>
          </a:xfrm>
        </p:spPr>
        <p:txBody>
          <a:bodyPr/>
          <a:lstStyle/>
          <a:p>
            <a:pPr algn="ctr"/>
            <a:r>
              <a:rPr lang="en-US" dirty="0" smtClean="0"/>
              <a:t>Social Studies</a:t>
            </a:r>
            <a:endParaRPr lang="en-US" dirty="0"/>
          </a:p>
        </p:txBody>
      </p:sp>
      <p:sp>
        <p:nvSpPr>
          <p:cNvPr id="5" name="Content Placeholder 2"/>
          <p:cNvSpPr txBox="1">
            <a:spLocks/>
          </p:cNvSpPr>
          <p:nvPr/>
        </p:nvSpPr>
        <p:spPr>
          <a:xfrm>
            <a:off x="306356" y="1432243"/>
            <a:ext cx="10965024" cy="43481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buClr>
                <a:schemeClr val="accent1"/>
              </a:buClr>
              <a:buFont typeface="Arial"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1200"/>
              </a:spcBef>
              <a:buClr>
                <a:schemeClr val="accent1"/>
              </a:buClr>
              <a:buFont typeface="Arial"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800"/>
              </a:spcBef>
              <a:buClr>
                <a:schemeClr val="accent1"/>
              </a:buClr>
              <a:buFont typeface="Arial"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5pPr>
            <a:lvl6pPr marL="22860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9pPr>
          </a:lstStyle>
          <a:p>
            <a:r>
              <a:rPr lang="en-US" dirty="0" smtClean="0"/>
              <a:t>In your class, you will begin </a:t>
            </a:r>
            <a:r>
              <a:rPr lang="en-US" dirty="0"/>
              <a:t>researching the </a:t>
            </a:r>
            <a:r>
              <a:rPr lang="en-US" b="1" u="sng" dirty="0">
                <a:solidFill>
                  <a:srgbClr val="FF0000"/>
                </a:solidFill>
              </a:rPr>
              <a:t>impacts</a:t>
            </a:r>
            <a:r>
              <a:rPr lang="en-US" b="1" u="sng" dirty="0">
                <a:solidFill>
                  <a:schemeClr val="accent1">
                    <a:lumMod val="40000"/>
                    <a:lumOff val="60000"/>
                  </a:schemeClr>
                </a:solidFill>
              </a:rPr>
              <a:t> of real world disasters </a:t>
            </a:r>
            <a:r>
              <a:rPr lang="en-US" dirty="0"/>
              <a:t>that you have learned about on CNN Student News this year.  </a:t>
            </a:r>
            <a:endParaRPr lang="en-US" dirty="0" smtClean="0"/>
          </a:p>
          <a:p>
            <a:pPr marL="457200" indent="-457200">
              <a:buFont typeface="Arial" panose="020B0604020202020204" pitchFamily="34" charset="0"/>
              <a:buChar char="•"/>
            </a:pPr>
            <a:r>
              <a:rPr lang="en-US" sz="2800" dirty="0" smtClean="0"/>
              <a:t>Financial</a:t>
            </a:r>
          </a:p>
          <a:p>
            <a:pPr marL="457200" indent="-457200">
              <a:buFont typeface="Arial" panose="020B0604020202020204" pitchFamily="34" charset="0"/>
              <a:buChar char="•"/>
            </a:pPr>
            <a:r>
              <a:rPr lang="en-US" sz="2800" dirty="0" smtClean="0"/>
              <a:t>Social</a:t>
            </a:r>
          </a:p>
          <a:p>
            <a:pPr marL="457200" indent="-457200">
              <a:buFont typeface="Arial" panose="020B0604020202020204" pitchFamily="34" charset="0"/>
              <a:buChar char="•"/>
            </a:pPr>
            <a:r>
              <a:rPr lang="en-US" sz="2800" dirty="0" smtClean="0"/>
              <a:t>Geographical</a:t>
            </a:r>
          </a:p>
          <a:p>
            <a:pPr marL="457200" indent="-457200">
              <a:buFont typeface="Arial" panose="020B0604020202020204" pitchFamily="34" charset="0"/>
              <a:buChar char="•"/>
            </a:pPr>
            <a:endParaRPr lang="en-US" sz="2800" dirty="0"/>
          </a:p>
        </p:txBody>
      </p:sp>
      <p:pic>
        <p:nvPicPr>
          <p:cNvPr id="8198" name="Picture 6" descr="http://leaderquote.com/wp-content/uploads/2012/09/charles-darwin-quote-it-is-not-the-strongest-of-the-species-that-survive-nor-the-most-intelligent-but-the-one-most-responsive-to-chan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3849" y="2669309"/>
            <a:ext cx="7278152" cy="41747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tse1.mm.bing.net/th?&amp;id=OIP.Md32f3304fb4c5e1a09374ce8e9b5d88fo0&amp;w=314&amp;h=175&amp;c=0&amp;pid=1.9&amp;rs=0&amp;p=0&amp;r=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861" y="4372239"/>
            <a:ext cx="4262394" cy="2386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73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rushed Metal 16x9">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67B64C2-E5B0-424C-A90A-CEF65ED404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Green brushed metal presentation (widescreen)</Template>
  <TotalTime>0</TotalTime>
  <Words>636</Words>
  <Application>Microsoft Office PowerPoint</Application>
  <PresentationFormat>Widescreen</PresentationFormat>
  <Paragraphs>108</Paragraphs>
  <Slides>19</Slides>
  <Notes>2</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19</vt:i4>
      </vt:variant>
    </vt:vector>
  </HeadingPairs>
  <TitlesOfParts>
    <vt:vector size="27" baseType="lpstr">
      <vt:lpstr>Arial</vt:lpstr>
      <vt:lpstr>Calibri</vt:lpstr>
      <vt:lpstr>Calibri Light</vt:lpstr>
      <vt:lpstr>Georgia</vt:lpstr>
      <vt:lpstr>Times New Roman</vt:lpstr>
      <vt:lpstr>Brushed Metal 16x9</vt:lpstr>
      <vt:lpstr>Office Theme</vt:lpstr>
      <vt:lpstr>Acrobat Document</vt:lpstr>
      <vt:lpstr>PowerPoint Presentation</vt:lpstr>
      <vt:lpstr>Shark Tank Intro Music!</vt:lpstr>
      <vt:lpstr>Skills for the 21st Century</vt:lpstr>
      <vt:lpstr>What is the problem?</vt:lpstr>
      <vt:lpstr>Science</vt:lpstr>
      <vt:lpstr>PowerPoint Presentation</vt:lpstr>
      <vt:lpstr>Language Arts</vt:lpstr>
      <vt:lpstr>Reading</vt:lpstr>
      <vt:lpstr>Social Studies</vt:lpstr>
      <vt:lpstr>Topics</vt:lpstr>
      <vt:lpstr>Math</vt:lpstr>
      <vt:lpstr>EXAMPLES</vt:lpstr>
      <vt:lpstr>EXAMPLES</vt:lpstr>
      <vt:lpstr>EXAMPLES</vt:lpstr>
      <vt:lpstr>STEM Process</vt:lpstr>
      <vt:lpstr>PowerPoint Presentation</vt:lpstr>
      <vt:lpstr>Skills for the 21st Century</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2016-04-27T13:43:52Z</dcterms:created>
  <dcterms:modified xsi:type="dcterms:W3CDTF">2017-09-15T01:52:06Z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TC030309819991</vt:lpwstr>
  </property>
</Properties>
</file>