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1" r:id="rId2"/>
    <p:sldId id="258" r:id="rId3"/>
    <p:sldId id="268" r:id="rId4"/>
    <p:sldId id="263" r:id="rId5"/>
    <p:sldId id="262" r:id="rId6"/>
    <p:sldId id="274" r:id="rId7"/>
    <p:sldId id="260" r:id="rId8"/>
    <p:sldId id="267" r:id="rId9"/>
    <p:sldId id="257" r:id="rId10"/>
    <p:sldId id="261" r:id="rId11"/>
    <p:sldId id="259" r:id="rId12"/>
    <p:sldId id="270" r:id="rId13"/>
    <p:sldId id="264" r:id="rId14"/>
    <p:sldId id="26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8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08C3-A064-4B32-A15F-86ECDCB3511F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674-B96F-477A-9E2D-D0B17EF9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6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08C3-A064-4B32-A15F-86ECDCB3511F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674-B96F-477A-9E2D-D0B17EF9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5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08C3-A064-4B32-A15F-86ECDCB3511F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674-B96F-477A-9E2D-D0B17EF9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6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08C3-A064-4B32-A15F-86ECDCB3511F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674-B96F-477A-9E2D-D0B17EF9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4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08C3-A064-4B32-A15F-86ECDCB3511F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674-B96F-477A-9E2D-D0B17EF9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8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08C3-A064-4B32-A15F-86ECDCB3511F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674-B96F-477A-9E2D-D0B17EF9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8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08C3-A064-4B32-A15F-86ECDCB3511F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674-B96F-477A-9E2D-D0B17EF9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5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08C3-A064-4B32-A15F-86ECDCB3511F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674-B96F-477A-9E2D-D0B17EF9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3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08C3-A064-4B32-A15F-86ECDCB3511F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674-B96F-477A-9E2D-D0B17EF9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5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08C3-A064-4B32-A15F-86ECDCB3511F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674-B96F-477A-9E2D-D0B17EF9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0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08C3-A064-4B32-A15F-86ECDCB3511F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674-B96F-477A-9E2D-D0B17EF9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3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108C3-A064-4B32-A15F-86ECDCB3511F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C674-B96F-477A-9E2D-D0B17EF9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ceanwater"/>
          <p:cNvPicPr>
            <a:picLocks noGrp="1"/>
          </p:cNvPicPr>
          <p:nvPr>
            <p:ph idx="1"/>
          </p:nvPr>
        </p:nvPicPr>
        <p:blipFill>
          <a:blip r:embed="rId2" cstate="print">
            <a:grayscl/>
            <a:lum bright="-10000" contrast="10000"/>
          </a:blip>
          <a:srcRect/>
          <a:stretch>
            <a:fillRect/>
          </a:stretch>
        </p:blipFill>
        <p:spPr bwMode="auto">
          <a:xfrm>
            <a:off x="457200" y="1295400"/>
            <a:ext cx="7010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066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Let’s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Review!!!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4" y="-32657"/>
            <a:ext cx="5323116" cy="794657"/>
          </a:xfrm>
        </p:spPr>
        <p:txBody>
          <a:bodyPr/>
          <a:lstStyle/>
          <a:p>
            <a:r>
              <a:rPr lang="en-US" dirty="0" smtClean="0"/>
              <a:t>Aquifers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687802"/>
              </p:ext>
            </p:extLst>
          </p:nvPr>
        </p:nvGraphicFramePr>
        <p:xfrm>
          <a:off x="304800" y="838200"/>
          <a:ext cx="8146853" cy="5288181"/>
        </p:xfrm>
        <a:graphic>
          <a:graphicData uri="http://schemas.openxmlformats.org/drawingml/2006/table">
            <a:tbl>
              <a:tblPr/>
              <a:tblGrid>
                <a:gridCol w="8146853"/>
              </a:tblGrid>
              <a:tr h="4985498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The best aquifers usually form in permeable materials, such as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sandstone, limestone, or layers of sand and gravel</a:t>
                      </a:r>
                      <a:r>
                        <a:rPr lang="en-US" sz="2400" dirty="0">
                          <a:effectLst/>
                        </a:rPr>
                        <a:t>. Some aquifers cover large underground areas and are an important source of water for cities and agriculture. The map in </a:t>
                      </a:r>
                      <a:r>
                        <a:rPr lang="en-US" sz="2400" b="1" dirty="0">
                          <a:effectLst/>
                        </a:rPr>
                        <a:t>Figure 3</a:t>
                      </a:r>
                      <a:r>
                        <a:rPr lang="en-US" sz="2400" dirty="0">
                          <a:effectLst/>
                        </a:rPr>
                        <a:t> shows the location of the major aquifers in the United </a:t>
                      </a:r>
                      <a:r>
                        <a:rPr lang="en-US" sz="2400" dirty="0" smtClean="0">
                          <a:effectLst/>
                        </a:rPr>
                        <a:t>States.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Is GA a natural aquifer?</a:t>
                      </a:r>
                    </a:p>
                    <a:p>
                      <a:r>
                        <a:rPr lang="en-US" sz="1700" dirty="0">
                          <a:effectLst/>
                        </a:rPr>
                        <a:t/>
                      </a:r>
                      <a:br>
                        <a:rPr lang="en-US" sz="1700" dirty="0">
                          <a:effectLst/>
                        </a:rPr>
                      </a:br>
                      <a:endParaRPr lang="en-US" sz="1700" dirty="0"/>
                    </a:p>
                  </a:txBody>
                  <a:tcPr marL="26942" marR="89807" marT="26942" marB="1796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683">
                <a:tc>
                  <a:txBody>
                    <a:bodyPr/>
                    <a:lstStyle/>
                    <a:p>
                      <a:endParaRPr lang="en-US" sz="17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http://my.hrw.com/sh2/sh07_10/student/images/hst/dep/hst_dep_016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46672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770" y="5657671"/>
            <a:ext cx="9122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/>
              </a:rPr>
              <a:t>The ground surface where water enters an aquifer is called the </a:t>
            </a:r>
            <a:r>
              <a:rPr lang="en-US" sz="2400" b="1" dirty="0" smtClean="0">
                <a:effectLst/>
              </a:rPr>
              <a:t>recharge zone</a:t>
            </a:r>
            <a:r>
              <a:rPr lang="en-US" sz="2400" b="1" dirty="0" smtClean="0">
                <a:solidFill>
                  <a:srgbClr val="C00000"/>
                </a:solidFill>
                <a:effectLst/>
              </a:rPr>
              <a:t>. The size of the recharge zone depends on how </a:t>
            </a:r>
            <a:r>
              <a:rPr lang="en-US" sz="2400" b="1" i="1" u="sng" dirty="0" smtClean="0">
                <a:solidFill>
                  <a:srgbClr val="7030A0"/>
                </a:solidFill>
                <a:effectLst/>
              </a:rPr>
              <a:t>permeable</a:t>
            </a:r>
            <a:r>
              <a:rPr lang="en-US" sz="2400" b="1" dirty="0" smtClean="0">
                <a:solidFill>
                  <a:srgbClr val="C00000"/>
                </a:solidFill>
                <a:effectLst/>
              </a:rPr>
              <a:t> rock is at the surface.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30629"/>
            <a:ext cx="4495800" cy="3715091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/>
              </a:rPr>
              <a:t>Permeability:</a:t>
            </a:r>
            <a:endParaRPr lang="en-US" sz="9600" dirty="0" smtClean="0">
              <a:solidFill>
                <a:srgbClr val="C00000"/>
              </a:solidFill>
              <a:effectLst/>
            </a:endParaRPr>
          </a:p>
          <a:p>
            <a:r>
              <a:rPr lang="en-US" sz="9600" dirty="0" smtClean="0">
                <a:effectLst/>
              </a:rPr>
              <a:t>If the pores of a rock layer are connected, groundwater can flow through the rock layer. </a:t>
            </a:r>
          </a:p>
          <a:p>
            <a:pPr marL="0" indent="0">
              <a:buNone/>
            </a:pPr>
            <a:endParaRPr lang="en-US" sz="9600" dirty="0" smtClean="0">
              <a:effectLst/>
            </a:endParaRPr>
          </a:p>
          <a:p>
            <a:r>
              <a:rPr lang="en-US" sz="9600" dirty="0" smtClean="0">
                <a:solidFill>
                  <a:srgbClr val="C00000"/>
                </a:solidFill>
                <a:effectLst/>
              </a:rPr>
              <a:t>A rock’s ability to let water pass through is called </a:t>
            </a:r>
            <a:r>
              <a:rPr lang="en-US" sz="9600" b="1" dirty="0" smtClean="0">
                <a:solidFill>
                  <a:srgbClr val="C00000"/>
                </a:solidFill>
                <a:effectLst/>
              </a:rPr>
              <a:t>permeability.</a:t>
            </a:r>
          </a:p>
          <a:p>
            <a:pPr marL="0" indent="0">
              <a:buNone/>
            </a:pPr>
            <a:r>
              <a:rPr lang="en-US" sz="9600" dirty="0" smtClean="0">
                <a:solidFill>
                  <a:srgbClr val="C00000"/>
                </a:solidFill>
                <a:effectLst/>
              </a:rPr>
              <a:t> </a:t>
            </a:r>
          </a:p>
          <a:p>
            <a:r>
              <a:rPr lang="en-US" sz="9600" dirty="0" smtClean="0">
                <a:effectLst/>
              </a:rPr>
              <a:t>A rock that stops the flow of water is </a:t>
            </a:r>
            <a:r>
              <a:rPr lang="en-US" sz="9600" i="1" dirty="0" smtClean="0">
                <a:effectLst/>
              </a:rPr>
              <a:t>impermeable</a:t>
            </a:r>
            <a:r>
              <a:rPr lang="en-US" sz="9600" dirty="0" smtClean="0">
                <a:effectLst/>
              </a:rPr>
              <a:t>.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1"/>
            <a:ext cx="4267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effectLst/>
              </a:rPr>
              <a:t>Porosity: 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The more open spaces, or pores, between particles in an aquifer, the more water the aquifer can hold.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effectLst/>
              </a:rPr>
              <a:t>The percentage of open space between individual rock particles in a rock layer is called </a:t>
            </a:r>
            <a:r>
              <a:rPr lang="en-US" sz="2400" b="1" dirty="0" smtClean="0">
                <a:solidFill>
                  <a:srgbClr val="C00000"/>
                </a:solidFill>
                <a:effectLst/>
              </a:rPr>
              <a:t>porosity.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99591"/>
            <a:ext cx="5629275" cy="311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0" y="3699591"/>
            <a:ext cx="259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/>
              </a:rPr>
              <a:t>Large particles, shown at left, have less total surface area—and cause less friction—than small particles, shown at right, do.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400" b="1" dirty="0"/>
              <a:t>In the drawing, label the water table, saturated zone, and unsaturated zone.  Color the saturated zone blue and the unsaturated zone brown.</a:t>
            </a:r>
            <a:r>
              <a:rPr lang="en-US" sz="1400" b="1" dirty="0"/>
              <a:t/>
            </a:r>
            <a:br>
              <a:rPr lang="en-US" sz="1400" b="1" dirty="0"/>
            </a:br>
            <a:endParaRPr lang="en-US" sz="1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88" y="1600200"/>
            <a:ext cx="516662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85"/>
            <a:ext cx="8229600" cy="1143000"/>
          </a:xfrm>
        </p:spPr>
        <p:txBody>
          <a:bodyPr/>
          <a:lstStyle/>
          <a:p>
            <a:r>
              <a:rPr lang="en-US" dirty="0" smtClean="0"/>
              <a:t>Water </a:t>
            </a:r>
            <a:r>
              <a:rPr lang="en-US" dirty="0" smtClean="0"/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5562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Point-Source Pollution:</a:t>
            </a: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Pollution that comes from one specific site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Ex.  A</a:t>
            </a:r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leak from a sewer pipe, oil tanker spill </a:t>
            </a: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 be controlled because its source can be identified.</a:t>
            </a:r>
            <a:b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Nonpoint-source pollution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comes from many sources </a:t>
            </a: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much more difficult to control because it does not come from a single source. </a:t>
            </a: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 nonpoint-source pollution reaches bodies of water by runoff.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Ex. </a:t>
            </a:r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street gutters, fertilizers, eroded soils and silt from farming and logging, drainage from mines, and salts from irrigation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In Summary: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08" y="914400"/>
            <a:ext cx="8991600" cy="57912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9600" b="1" dirty="0"/>
              <a:t>Which </a:t>
            </a:r>
            <a:r>
              <a:rPr lang="en-US" sz="9600" b="1" dirty="0" smtClean="0"/>
              <a:t>materials in the classroom </a:t>
            </a:r>
            <a:r>
              <a:rPr lang="en-US" sz="9600" b="1" dirty="0"/>
              <a:t>would be considered </a:t>
            </a:r>
            <a:r>
              <a:rPr lang="en-US" sz="9600" b="1" dirty="0" smtClean="0"/>
              <a:t>permeable? Why?</a:t>
            </a:r>
          </a:p>
          <a:p>
            <a:pPr marL="0" lvl="0" indent="0">
              <a:buNone/>
            </a:pPr>
            <a:r>
              <a:rPr lang="en-US" sz="9600" b="1" dirty="0" smtClean="0"/>
              <a:t>  </a:t>
            </a:r>
            <a:r>
              <a:rPr lang="en-US" sz="9600" b="1" dirty="0"/>
              <a:t> </a:t>
            </a:r>
          </a:p>
          <a:p>
            <a:pPr lvl="0"/>
            <a:r>
              <a:rPr lang="en-US" sz="9600" b="1" dirty="0"/>
              <a:t>The process by which leaves give off water into the atmosphere is called </a:t>
            </a:r>
          </a:p>
          <a:p>
            <a:pPr marL="0" indent="0">
              <a:buNone/>
            </a:pPr>
            <a:r>
              <a:rPr lang="en-US" sz="9600" b="1" dirty="0"/>
              <a:t>  </a:t>
            </a:r>
          </a:p>
          <a:p>
            <a:pPr lvl="0"/>
            <a:r>
              <a:rPr lang="en-US" sz="9600" b="1" dirty="0"/>
              <a:t>What is the continuous movement of water through Earth’s environment called</a:t>
            </a:r>
            <a:r>
              <a:rPr lang="en-US" sz="9600" b="1" dirty="0" smtClean="0"/>
              <a:t>?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3332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 </a:t>
            </a:r>
          </a:p>
          <a:p>
            <a:pPr lvl="0"/>
            <a:r>
              <a:rPr lang="en-US" b="1" dirty="0"/>
              <a:t>True or False:  Icebergs are formed from frozen salt water. 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lvl="0"/>
            <a:r>
              <a:rPr lang="en-US" b="1" dirty="0"/>
              <a:t>What </a:t>
            </a:r>
            <a:r>
              <a:rPr lang="en-US" b="1" dirty="0" smtClean="0"/>
              <a:t>variable </a:t>
            </a:r>
            <a:r>
              <a:rPr lang="en-US" b="1" dirty="0"/>
              <a:t>must change to cause water to either evaporate or condense</a:t>
            </a:r>
            <a:r>
              <a:rPr lang="en-US" b="1" dirty="0" smtClean="0"/>
              <a:t>? Give </a:t>
            </a:r>
            <a:r>
              <a:rPr lang="en-US" b="1" dirty="0" smtClean="0"/>
              <a:t>an </a:t>
            </a:r>
            <a:r>
              <a:rPr lang="en-US" b="1" dirty="0" smtClean="0"/>
              <a:t>example</a:t>
            </a:r>
            <a:r>
              <a:rPr lang="en-US" b="1" dirty="0" smtClean="0"/>
              <a:t>!</a:t>
            </a:r>
          </a:p>
          <a:p>
            <a:pPr lvl="0"/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274638"/>
            <a:ext cx="2362200" cy="60499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ater Cycle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172200" cy="656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k110443\Desktop\world History\20150112_085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600" y="76200"/>
            <a:ext cx="12437534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7" y="1031631"/>
            <a:ext cx="8229285" cy="574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87630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Name that VERB!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vs</a:t>
            </a:r>
            <a:r>
              <a:rPr lang="en-US" dirty="0"/>
              <a:t>.</a:t>
            </a:r>
            <a:r>
              <a:rPr lang="en-US" dirty="0" smtClean="0"/>
              <a:t> Noun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683592" cy="438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292223"/>
            <a:ext cx="11362825" cy="8089777"/>
          </a:xfrm>
        </p:spPr>
      </p:pic>
    </p:spTree>
    <p:extLst>
      <p:ext uri="{BB962C8B-B14F-4D97-AF65-F5344CB8AC3E}">
        <p14:creationId xmlns:p14="http://schemas.microsoft.com/office/powerpoint/2010/main" val="24653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369"/>
            <a:ext cx="8229600" cy="1143000"/>
          </a:xfrm>
        </p:spPr>
        <p:txBody>
          <a:bodyPr/>
          <a:lstStyle/>
          <a:p>
            <a:r>
              <a:rPr lang="en-US" b="1" dirty="0" smtClean="0"/>
              <a:t>Sticky Water??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dirty="0" smtClean="0"/>
              <a:t>water vapor begins to condense, or turn </a:t>
            </a:r>
            <a:r>
              <a:rPr lang="en-US" dirty="0" smtClean="0"/>
              <a:t>change from a gas, back into a liquid,  </a:t>
            </a:r>
            <a:r>
              <a:rPr lang="en-US" dirty="0" smtClean="0"/>
              <a:t>the droplets start out small.</a:t>
            </a:r>
          </a:p>
          <a:p>
            <a:r>
              <a:rPr lang="en-US" dirty="0" smtClean="0"/>
              <a:t>Because of their </a:t>
            </a:r>
            <a:r>
              <a:rPr lang="en-US" dirty="0" smtClean="0"/>
              <a:t>“cohesive” (like molecules are attracted and stick together) or sticky </a:t>
            </a:r>
            <a:r>
              <a:rPr lang="en-US" dirty="0" smtClean="0"/>
              <a:t>qualities, </a:t>
            </a:r>
            <a:r>
              <a:rPr lang="en-US" dirty="0" smtClean="0"/>
              <a:t>they like to attach </a:t>
            </a:r>
            <a:r>
              <a:rPr lang="en-US" dirty="0" smtClean="0"/>
              <a:t>to each other and get much larger.  </a:t>
            </a:r>
            <a:endParaRPr lang="en-US" dirty="0" smtClean="0"/>
          </a:p>
          <a:p>
            <a:r>
              <a:rPr lang="en-US" dirty="0" smtClean="0"/>
              <a:t>Because of “adhesion” (unlike molecules are attracted and stick together) other things like dust and pollution, stick to the liquid droplets!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k110443\Desktop\world History\20150112_085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934" y="370114"/>
            <a:ext cx="1043093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Fresh </a:t>
            </a:r>
            <a:r>
              <a:rPr lang="en-US" b="1" dirty="0"/>
              <a:t>W</a:t>
            </a:r>
            <a:r>
              <a:rPr lang="en-US" b="1" dirty="0" smtClean="0"/>
              <a:t>ater Underground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629772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4267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/>
              </a:rPr>
              <a:t>In this zone, the spaces between the rock particles are filled with water.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3200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/>
              </a:rPr>
              <a:t>The water table rises during wet seasons and falls during dry seasons.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8763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411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Let’s Review!!!</vt:lpstr>
      <vt:lpstr>The Water Cycle</vt:lpstr>
      <vt:lpstr>PowerPoint Presentation</vt:lpstr>
      <vt:lpstr>PowerPoint Presentation</vt:lpstr>
      <vt:lpstr>Verb vs. Noun</vt:lpstr>
      <vt:lpstr>PowerPoint Presentation</vt:lpstr>
      <vt:lpstr>Sticky Water??</vt:lpstr>
      <vt:lpstr>PowerPoint Presentation</vt:lpstr>
      <vt:lpstr>Fresh Water Underground</vt:lpstr>
      <vt:lpstr>Aquifers</vt:lpstr>
      <vt:lpstr>PowerPoint Presentation</vt:lpstr>
      <vt:lpstr>In the drawing, label the water table, saturated zone, and unsaturated zone.  Color the saturated zone blue and the unsaturated zone brown. </vt:lpstr>
      <vt:lpstr>Water Pollution</vt:lpstr>
      <vt:lpstr>In Summary: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Review Water Wise!</dc:title>
  <dc:creator>Kara Holshouser</dc:creator>
  <cp:lastModifiedBy>Katie O'Ryan</cp:lastModifiedBy>
  <cp:revision>22</cp:revision>
  <dcterms:created xsi:type="dcterms:W3CDTF">2015-01-11T23:18:14Z</dcterms:created>
  <dcterms:modified xsi:type="dcterms:W3CDTF">2016-01-13T22:12:14Z</dcterms:modified>
</cp:coreProperties>
</file>