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63" r:id="rId5"/>
    <p:sldId id="276" r:id="rId6"/>
    <p:sldId id="259" r:id="rId7"/>
    <p:sldId id="260" r:id="rId8"/>
    <p:sldId id="267" r:id="rId9"/>
    <p:sldId id="261" r:id="rId10"/>
    <p:sldId id="266" r:id="rId11"/>
    <p:sldId id="264" r:id="rId12"/>
    <p:sldId id="262" r:id="rId13"/>
    <p:sldId id="27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ocea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.hrw.com/sh2/sh07_10/student/flash/visual_concepts/80192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y.hrw.com/sh2/sh07_10/student/flash/visual_concepts/80201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Ch.13. Section 1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7848" y="1414982"/>
            <a:ext cx="8672866" cy="3255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 Ringer: Open your Ian and glue in yesterday’s anticipation guide!  Cut and trim.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your books to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Oceans…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840" y="276279"/>
            <a:ext cx="7315200" cy="5120640"/>
          </a:xfrm>
        </p:spPr>
        <p:txBody>
          <a:bodyPr/>
          <a:lstStyle/>
          <a:p>
            <a:r>
              <a:rPr lang="en-US" sz="2800" dirty="0" smtClean="0"/>
              <a:t>Between </a:t>
            </a:r>
            <a:r>
              <a:rPr lang="en-US" sz="2800" dirty="0"/>
              <a:t>which two steps of the water cycle does the ocean fit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Identifying </a:t>
            </a:r>
            <a:r>
              <a:rPr lang="en-US" sz="2800" dirty="0" smtClean="0"/>
              <a:t>Relationships; </a:t>
            </a:r>
            <a:r>
              <a:rPr lang="en-US" sz="2800" dirty="0"/>
              <a:t>List one factor that affects salinity in the </a:t>
            </a:r>
            <a:r>
              <a:rPr lang="en-US" sz="2800" dirty="0" smtClean="0"/>
              <a:t>ocean.  Explain </a:t>
            </a:r>
            <a:r>
              <a:rPr lang="en-US" sz="2800" dirty="0"/>
              <a:t>how each factor affects salinity or temperature.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4758" y="5150296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  <a:latin typeface="Droid Sans"/>
                <a:hlinkClick r:id="rId2"/>
              </a:rPr>
              <a:t>Brainpop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1198813"/>
            <a:ext cx="10734476" cy="4451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97829" y="5512278"/>
            <a:ext cx="7434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E Activity</a:t>
            </a:r>
            <a:r>
              <a:rPr lang="en-US" sz="3200" dirty="0" smtClean="0"/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u="sng" dirty="0" smtClean="0">
                <a:hlinkClick r:id="rId3"/>
              </a:rPr>
              <a:t>Factors </a:t>
            </a:r>
            <a:r>
              <a:rPr lang="en-US" sz="3200" u="sng" dirty="0">
                <a:hlinkClick r:id="rId3"/>
              </a:rPr>
              <a:t>that Affect Ocean Salinity</a:t>
            </a:r>
            <a:r>
              <a:rPr lang="en-US" sz="3200" dirty="0"/>
              <a:t> </a:t>
            </a:r>
            <a:endParaRPr lang="en-US" altLang="ja-JP" sz="32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0114" y="108172"/>
            <a:ext cx="7511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ja-JP" sz="1200" dirty="0"/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ja-JP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TEMPERATURE of ocean water decreases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as DEPTH increases</a:t>
            </a:r>
            <a:r>
              <a:rPr lang="en-US" altLang="ja-JP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9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Ocean is a Global Thermostat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The ocean absorbs and holds energy from sunlight.  This regulates atmospheric temperatures.</a:t>
            </a:r>
          </a:p>
          <a:p>
            <a:endParaRPr lang="en-US" sz="3600" dirty="0"/>
          </a:p>
          <a:p>
            <a:r>
              <a:rPr lang="en-US" sz="3600" dirty="0"/>
              <a:t>If the ocean did not release thermal energy so slowly, the air temperature on land would vary greatly (over 200˚ F to -200˚F) </a:t>
            </a:r>
          </a:p>
        </p:txBody>
      </p:sp>
    </p:spTree>
    <p:extLst>
      <p:ext uri="{BB962C8B-B14F-4D97-AF65-F5344CB8AC3E}">
        <p14:creationId xmlns:p14="http://schemas.microsoft.com/office/powerpoint/2010/main" val="42078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3" y="452761"/>
            <a:ext cx="10153188" cy="53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8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9268" y="1"/>
            <a:ext cx="7315200" cy="67273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sz="2300" b="1" dirty="0"/>
              <a:t>The global ocean is divided by the continents into five main oceans: </a:t>
            </a:r>
            <a:r>
              <a:rPr lang="en-US" sz="2300" b="1" dirty="0" smtClean="0"/>
              <a:t>_____________________________________________________.</a:t>
            </a:r>
            <a:endParaRPr lang="en-US" sz="2300" b="1" dirty="0"/>
          </a:p>
          <a:p>
            <a:r>
              <a:rPr lang="en-US" sz="2300" b="1" dirty="0"/>
              <a:t>	</a:t>
            </a:r>
          </a:p>
          <a:p>
            <a:r>
              <a:rPr lang="en-US" sz="2300" b="1" dirty="0"/>
              <a:t>The five oceans as we know them today formed within the last </a:t>
            </a:r>
            <a:r>
              <a:rPr lang="en-US" sz="2300" b="1" dirty="0" smtClean="0"/>
              <a:t>_________years</a:t>
            </a:r>
            <a:r>
              <a:rPr lang="en-US" sz="2300" b="1" dirty="0"/>
              <a:t>.</a:t>
            </a:r>
          </a:p>
          <a:p>
            <a:r>
              <a:rPr lang="en-US" sz="2300" b="1" dirty="0"/>
              <a:t>		</a:t>
            </a:r>
          </a:p>
          <a:p>
            <a:r>
              <a:rPr lang="en-US" sz="2300" b="1" dirty="0"/>
              <a:t>Salts have been added to the ocean for billions of years. </a:t>
            </a:r>
            <a:r>
              <a:rPr lang="en-US" sz="2300" b="1" dirty="0" smtClean="0"/>
              <a:t>_____________ </a:t>
            </a:r>
            <a:r>
              <a:rPr lang="en-US" sz="2300" b="1" dirty="0"/>
              <a:t>is a measure of the amount of dissolved salts in a given weight or mass of liquid.</a:t>
            </a:r>
          </a:p>
          <a:p>
            <a:r>
              <a:rPr lang="en-US" sz="2300" b="1" dirty="0"/>
              <a:t>		</a:t>
            </a:r>
          </a:p>
          <a:p>
            <a:r>
              <a:rPr lang="en-US" sz="2300" b="1" dirty="0"/>
              <a:t>The three temperature zones of ocean water are the surface zone, the thermocline, and the </a:t>
            </a:r>
            <a:r>
              <a:rPr lang="en-US" sz="2300" b="1" dirty="0" smtClean="0"/>
              <a:t>______________.</a:t>
            </a:r>
            <a:endParaRPr lang="en-US" sz="2300" b="1" dirty="0"/>
          </a:p>
          <a:p>
            <a:r>
              <a:rPr lang="en-US" sz="2300" b="1" dirty="0"/>
              <a:t>		</a:t>
            </a:r>
          </a:p>
          <a:p>
            <a:r>
              <a:rPr lang="en-US" sz="2300" b="1" dirty="0"/>
              <a:t>The </a:t>
            </a:r>
            <a:r>
              <a:rPr lang="en-US" sz="2300" b="1" dirty="0" smtClean="0"/>
              <a:t>_________________is </a:t>
            </a:r>
            <a:r>
              <a:rPr lang="en-US" sz="2300" b="1" dirty="0"/>
              <a:t>the continuous movement of water from the ocean to the atmosphere to the land and back to the ocean. The ocean plays the largest role in the water cycle.</a:t>
            </a:r>
          </a:p>
          <a:p>
            <a:r>
              <a:rPr lang="en-US" sz="2300" b="1" dirty="0"/>
              <a:t>		</a:t>
            </a:r>
          </a:p>
          <a:p>
            <a:r>
              <a:rPr lang="en-US" sz="2300" b="1" dirty="0"/>
              <a:t>The ocean stabilizes Earth’s weather conditions by absorbing and holding </a:t>
            </a:r>
            <a:r>
              <a:rPr lang="en-US" sz="2300" b="1" dirty="0" smtClean="0"/>
              <a:t>________________  energy.</a:t>
            </a:r>
          </a:p>
          <a:p>
            <a:endParaRPr lang="en-US" sz="2300" b="1" dirty="0"/>
          </a:p>
          <a:p>
            <a:r>
              <a:rPr lang="en-US" sz="2300" b="1" dirty="0" smtClean="0"/>
              <a:t>Why is the ocean salty? Because fish don’t like pepper!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708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672" y="3118621"/>
            <a:ext cx="7315200" cy="3255264"/>
          </a:xfrm>
        </p:spPr>
        <p:txBody>
          <a:bodyPr>
            <a:noAutofit/>
          </a:bodyPr>
          <a:lstStyle/>
          <a:p>
            <a:r>
              <a:rPr lang="en-US" sz="4000" b="1" u="sng" dirty="0"/>
              <a:t>Objectives</a:t>
            </a:r>
            <a:r>
              <a:rPr lang="en-US" sz="4000" b="1" dirty="0" smtClean="0"/>
              <a:t>: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*List </a:t>
            </a:r>
            <a:r>
              <a:rPr lang="en-US" sz="4000" b="1" dirty="0"/>
              <a:t>the major divisions of the global ocean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*Identify </a:t>
            </a:r>
            <a:r>
              <a:rPr lang="en-US" sz="4000" b="1" dirty="0"/>
              <a:t>the properties of ocean water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*Describe </a:t>
            </a:r>
            <a:r>
              <a:rPr lang="en-US" sz="4000" b="1" dirty="0"/>
              <a:t>the interactions between the ocean and the atmosphere (water cycle).</a:t>
            </a:r>
          </a:p>
        </p:txBody>
      </p:sp>
    </p:spTree>
    <p:extLst>
      <p:ext uri="{BB962C8B-B14F-4D97-AF65-F5344CB8AC3E}">
        <p14:creationId xmlns:p14="http://schemas.microsoft.com/office/powerpoint/2010/main" val="16926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Arial" panose="020B0604020202020204" pitchFamily="34" charset="0"/>
                <a:ea typeface="MS Mincho" panose="02020609040205080304" pitchFamily="49" charset="-128"/>
              </a:rPr>
              <a:t>Divisions of the Global </a:t>
            </a:r>
            <a:r>
              <a:rPr lang="en-US" b="1" i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Ocean:  376 million </a:t>
            </a:r>
            <a:r>
              <a:rPr lang="en-US" b="1" i="1" dirty="0" err="1" smtClean="0">
                <a:latin typeface="Arial" panose="020B0604020202020204" pitchFamily="34" charset="0"/>
                <a:ea typeface="MS Mincho" panose="02020609040205080304" pitchFamily="49" charset="-128"/>
              </a:rPr>
              <a:t>sq</a:t>
            </a:r>
            <a:r>
              <a:rPr lang="en-US" b="1" i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 km.</a:t>
            </a:r>
            <a:endPara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69268" y="854504"/>
            <a:ext cx="6001964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Pacific Ocean – largest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Atlantic Ocean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Indian Ocean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Southern Ocean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5.Arctic Ocean – smallest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40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**Beaker Models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How Oceans Formed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 Activity: </a:t>
            </a:r>
            <a:r>
              <a:rPr lang="en-US" u="sng" dirty="0" smtClean="0">
                <a:hlinkClick r:id="rId2"/>
              </a:rPr>
              <a:t>How </a:t>
            </a:r>
            <a:r>
              <a:rPr lang="en-US" u="sng" dirty="0">
                <a:hlinkClick r:id="rId2"/>
              </a:rPr>
              <a:t>Oceans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About 4.5 billion years ago, Earth was a very different place. There were no oceans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volcanic gases began to form Earth’s atmosphere. Meanwhile, Earth was cooling. </a:t>
            </a:r>
            <a:endParaRPr lang="en-US" sz="3200" dirty="0" smtClean="0"/>
          </a:p>
          <a:p>
            <a:r>
              <a:rPr lang="en-US" sz="3200" dirty="0"/>
              <a:t>Earth cooled enough for water vapor to condense. This water began to fall as rain.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rain filled the deeper levels of Earth’s surface, and the first oceans began to form.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055" y="203772"/>
            <a:ext cx="7842505" cy="644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67819" cy="460118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ea typeface="MS Mincho" panose="02020609040205080304" pitchFamily="49" charset="-128"/>
              </a:rPr>
              <a:t>Ocean Water Properties </a:t>
            </a:r>
            <a:r>
              <a:rPr lang="en-US" b="1" i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/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92" y="3348104"/>
            <a:ext cx="7810898" cy="3173054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It is SALTY 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     WHY?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Rivers and streams flow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, carrying dissolved minerals from surrounding rocks and soil.  </a:t>
            </a:r>
            <a:endParaRPr lang="en-US" sz="3200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At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the same time,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water evaporates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from the ocean leaving the dissolved solids (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NaCl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– sodium chloride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) behind.</a:t>
            </a:r>
            <a:endParaRPr lang="en-US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44" y="142803"/>
            <a:ext cx="3804249" cy="34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50565" cy="460118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ea typeface="MS Mincho" panose="02020609040205080304" pitchFamily="49" charset="-128"/>
              </a:rPr>
              <a:t>Ocean Water Properties /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 startAt="2"/>
              <a:tabLst>
                <a:tab pos="457200" algn="l"/>
              </a:tabLst>
            </a:pP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Has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a high </a:t>
            </a:r>
            <a:r>
              <a:rPr lang="en-US" sz="3200" dirty="0">
                <a:highlight>
                  <a:srgbClr val="FFFF00"/>
                </a:highlight>
                <a:latin typeface="Arial" panose="020B0604020202020204" pitchFamily="34" charset="0"/>
                <a:ea typeface="MS Mincho" panose="02020609040205080304" pitchFamily="49" charset="-128"/>
              </a:rPr>
              <a:t>SALINITY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– </a:t>
            </a:r>
            <a:endParaRPr lang="en-US" sz="3200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a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measure of the amount of dissolved salts or solids in a liquid.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 startAt="3"/>
              <a:tabLst>
                <a:tab pos="457200" algn="l"/>
              </a:tabLst>
            </a:pP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The </a:t>
            </a:r>
            <a:r>
              <a:rPr lang="en-US" sz="3200" dirty="0">
                <a:highlight>
                  <a:srgbClr val="FFFF00"/>
                </a:highlight>
                <a:latin typeface="Arial" panose="020B0604020202020204" pitchFamily="34" charset="0"/>
                <a:ea typeface="MS Mincho" panose="02020609040205080304" pitchFamily="49" charset="-128"/>
              </a:rPr>
              <a:t>Ocean CLIMATE affects salinity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endParaRPr lang="en-US" sz="3200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hotter/drier</a:t>
            </a: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</a:rPr>
              <a:t> coastal water has a higher evaporation rate, thus higher salinity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cooler/humid </a:t>
            </a: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</a:rPr>
              <a:t>coastal water has a lower evaporation rate, thus lower salinity 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(FLORIDA vs MAINE)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696" y="1009907"/>
            <a:ext cx="6235318" cy="5121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86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Water MOVEMENT affects salinity </a:t>
            </a:r>
            <a:endParaRPr lang="en-US" altLang="ja-JP" sz="2400" dirty="0" smtClean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altLang="ja-JP" sz="1200" dirty="0">
              <a:solidFill>
                <a:srgbClr val="000000"/>
              </a:solidFill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faster moving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water develops low salinity areas 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(ex. Mississippi enters into the Gulf)</a:t>
            </a:r>
            <a:endParaRPr lang="en-US" altLang="ja-JP" sz="2400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2.slower moving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water develops high salinity areas 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(ex.  Mediterranean Sea)</a:t>
            </a:r>
          </a:p>
        </p:txBody>
      </p:sp>
    </p:spTree>
    <p:extLst>
      <p:ext uri="{BB962C8B-B14F-4D97-AF65-F5344CB8AC3E}">
        <p14:creationId xmlns:p14="http://schemas.microsoft.com/office/powerpoint/2010/main" val="37325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41940" cy="460118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ea typeface="MS Mincho" panose="02020609040205080304" pitchFamily="49" charset="-128"/>
              </a:rPr>
              <a:t>Ocean Water Properties / Characteristics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89445" y="0"/>
            <a:ext cx="66459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TEMPERATURE of ocean water decreases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 DEPTH increases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600" dirty="0"/>
              <a:t>  </a:t>
            </a:r>
            <a:endParaRPr kumimoji="0" lang="en-US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344" y="2089535"/>
            <a:ext cx="7143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512</TotalTime>
  <Words>269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ゴシック</vt:lpstr>
      <vt:lpstr>Arial</vt:lpstr>
      <vt:lpstr>Corbel</vt:lpstr>
      <vt:lpstr>Droid Sans</vt:lpstr>
      <vt:lpstr>MS Mincho</vt:lpstr>
      <vt:lpstr>Symbol</vt:lpstr>
      <vt:lpstr>Times New Roman</vt:lpstr>
      <vt:lpstr>Wingdings 2</vt:lpstr>
      <vt:lpstr>Frame</vt:lpstr>
      <vt:lpstr>Bell Ringer: Open your Ian and glue in yesterday’s anticipation guide!  Cut and trim.  Open your books to Oceans…</vt:lpstr>
      <vt:lpstr>Objectives:  *List the major divisions of the global ocean.  *Identify the properties of ocean water.  *Describe the interactions between the ocean and the atmosphere (water cycle).</vt:lpstr>
      <vt:lpstr>Divisions of the Global Ocean:  376 million sq km.</vt:lpstr>
      <vt:lpstr> How Oceans Formed   E Activity: How Oceans Formed</vt:lpstr>
      <vt:lpstr>PowerPoint Presentation</vt:lpstr>
      <vt:lpstr>Ocean Water Properties / Characteristics</vt:lpstr>
      <vt:lpstr>Ocean Water Properties / Characteristics</vt:lpstr>
      <vt:lpstr>PowerPoint Presentation</vt:lpstr>
      <vt:lpstr>Ocean Water Properties / Characteristics</vt:lpstr>
      <vt:lpstr>Let’s Review:</vt:lpstr>
      <vt:lpstr>PowerPoint Presentation</vt:lpstr>
      <vt:lpstr>Ocean is a Global Thermostat</vt:lpstr>
      <vt:lpstr>PowerPoint Presentation</vt:lpstr>
      <vt:lpstr>In Summary: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Oceans…</dc:title>
  <dc:creator>Kara Holshouser</dc:creator>
  <cp:lastModifiedBy>Adam Wiese</cp:lastModifiedBy>
  <cp:revision>26</cp:revision>
  <dcterms:created xsi:type="dcterms:W3CDTF">2016-01-19T03:05:27Z</dcterms:created>
  <dcterms:modified xsi:type="dcterms:W3CDTF">2018-01-12T17:08:05Z</dcterms:modified>
</cp:coreProperties>
</file>