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58"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87" autoAdjust="0"/>
    <p:restoredTop sz="92987" autoAdjust="0"/>
  </p:normalViewPr>
  <p:slideViewPr>
    <p:cSldViewPr snapToObjects="1">
      <p:cViewPr varScale="1">
        <p:scale>
          <a:sx n="81" d="100"/>
          <a:sy n="81" d="100"/>
        </p:scale>
        <p:origin x="160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42BE45-72E5-F347-B6CE-B04AE9DC2DB9}" type="datetimeFigureOut">
              <a:rPr lang="en-US" smtClean="0"/>
              <a:pPr/>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34160-2790-D048-8780-E8628F9343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42BE45-72E5-F347-B6CE-B04AE9DC2DB9}" type="datetimeFigureOut">
              <a:rPr lang="en-US" smtClean="0"/>
              <a:pPr/>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34160-2790-D048-8780-E8628F9343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42BE45-72E5-F347-B6CE-B04AE9DC2DB9}" type="datetimeFigureOut">
              <a:rPr lang="en-US" smtClean="0"/>
              <a:pPr/>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34160-2790-D048-8780-E8628F9343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42BE45-72E5-F347-B6CE-B04AE9DC2DB9}" type="datetimeFigureOut">
              <a:rPr lang="en-US" smtClean="0"/>
              <a:pPr/>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34160-2790-D048-8780-E8628F9343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42BE45-72E5-F347-B6CE-B04AE9DC2DB9}" type="datetimeFigureOut">
              <a:rPr lang="en-US" smtClean="0"/>
              <a:pPr/>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34160-2790-D048-8780-E8628F9343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42BE45-72E5-F347-B6CE-B04AE9DC2DB9}" type="datetimeFigureOut">
              <a:rPr lang="en-US" smtClean="0"/>
              <a:pPr/>
              <a:t>7/26/2017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234160-2790-D048-8780-E8628F9343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42BE45-72E5-F347-B6CE-B04AE9DC2DB9}" type="datetimeFigureOut">
              <a:rPr lang="en-US" smtClean="0"/>
              <a:pPr/>
              <a:t>7/26/2017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234160-2790-D048-8780-E8628F9343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42BE45-72E5-F347-B6CE-B04AE9DC2DB9}" type="datetimeFigureOut">
              <a:rPr lang="en-US" smtClean="0"/>
              <a:pPr/>
              <a:t>7/26/2017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234160-2790-D048-8780-E8628F9343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42BE45-72E5-F347-B6CE-B04AE9DC2DB9}" type="datetimeFigureOut">
              <a:rPr lang="en-US" smtClean="0"/>
              <a:pPr/>
              <a:t>7/26/2017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234160-2790-D048-8780-E8628F9343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42BE45-72E5-F347-B6CE-B04AE9DC2DB9}" type="datetimeFigureOut">
              <a:rPr lang="en-US" smtClean="0"/>
              <a:pPr/>
              <a:t>7/26/2017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234160-2790-D048-8780-E8628F9343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42BE45-72E5-F347-B6CE-B04AE9DC2DB9}" type="datetimeFigureOut">
              <a:rPr lang="en-US" smtClean="0"/>
              <a:pPr/>
              <a:t>7/26/2017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234160-2790-D048-8780-E8628F9343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42BE45-72E5-F347-B6CE-B04AE9DC2DB9}" type="datetimeFigureOut">
              <a:rPr lang="en-US" smtClean="0"/>
              <a:pPr/>
              <a:t>7/26/2017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234160-2790-D048-8780-E8628F9343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hyperlink" Target="http://goo.gl/8sigEX"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mailto:Adam.wiese@cobbk12.org"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764405" y="304801"/>
            <a:ext cx="1162050" cy="1085850"/>
          </a:xfrm>
          <a:prstGeom prst="rect">
            <a:avLst/>
          </a:prstGeom>
        </p:spPr>
      </p:pic>
      <p:pic>
        <p:nvPicPr>
          <p:cNvPr id="44" name="Picture 43"/>
          <p:cNvPicPr>
            <a:picLocks noChangeAspect="1"/>
          </p:cNvPicPr>
          <p:nvPr/>
        </p:nvPicPr>
        <p:blipFill>
          <a:blip r:embed="rId3"/>
          <a:srcRect l="1207" t="4429" r="3057" b="6937"/>
          <a:stretch>
            <a:fillRect/>
          </a:stretch>
        </p:blipFill>
        <p:spPr>
          <a:xfrm>
            <a:off x="2497685" y="3254470"/>
            <a:ext cx="3337526" cy="1342705"/>
          </a:xfrm>
          <a:prstGeom prst="rect">
            <a:avLst/>
          </a:prstGeom>
        </p:spPr>
      </p:pic>
      <p:pic>
        <p:nvPicPr>
          <p:cNvPr id="35" name="Picture 3"/>
          <p:cNvPicPr>
            <a:picLocks noChangeAspect="1" noChangeArrowheads="1"/>
          </p:cNvPicPr>
          <p:nvPr/>
        </p:nvPicPr>
        <p:blipFill>
          <a:blip r:embed="rId4"/>
          <a:srcRect/>
          <a:stretch>
            <a:fillRect/>
          </a:stretch>
        </p:blipFill>
        <p:spPr bwMode="auto">
          <a:xfrm rot="5400000">
            <a:off x="5880544" y="3644455"/>
            <a:ext cx="2183512" cy="4191001"/>
          </a:xfrm>
          <a:prstGeom prst="rect">
            <a:avLst/>
          </a:prstGeom>
          <a:noFill/>
          <a:ln w="9525">
            <a:noFill/>
            <a:miter lim="800000"/>
            <a:headEnd/>
            <a:tailEnd/>
          </a:ln>
          <a:effectLst/>
        </p:spPr>
      </p:pic>
      <p:pic>
        <p:nvPicPr>
          <p:cNvPr id="34" name="Picture 2"/>
          <p:cNvPicPr>
            <a:picLocks noChangeAspect="1" noChangeArrowheads="1"/>
          </p:cNvPicPr>
          <p:nvPr/>
        </p:nvPicPr>
        <p:blipFill>
          <a:blip r:embed="rId5"/>
          <a:srcRect/>
          <a:stretch>
            <a:fillRect/>
          </a:stretch>
        </p:blipFill>
        <p:spPr bwMode="auto">
          <a:xfrm rot="5400000">
            <a:off x="1367677" y="3343427"/>
            <a:ext cx="2183509" cy="4834733"/>
          </a:xfrm>
          <a:prstGeom prst="rect">
            <a:avLst/>
          </a:prstGeom>
          <a:noFill/>
          <a:ln w="9525">
            <a:noFill/>
            <a:miter lim="800000"/>
            <a:headEnd/>
            <a:tailEnd/>
          </a:ln>
          <a:effectLst/>
        </p:spPr>
      </p:pic>
      <p:pic>
        <p:nvPicPr>
          <p:cNvPr id="3074" name="Picture 2"/>
          <p:cNvPicPr>
            <a:picLocks noChangeAspect="1" noChangeArrowheads="1"/>
          </p:cNvPicPr>
          <p:nvPr/>
        </p:nvPicPr>
        <p:blipFill>
          <a:blip r:embed="rId5"/>
          <a:srcRect/>
          <a:stretch>
            <a:fillRect/>
          </a:stretch>
        </p:blipFill>
        <p:spPr bwMode="auto">
          <a:xfrm rot="5400000">
            <a:off x="6794946" y="-748854"/>
            <a:ext cx="1421508" cy="3124200"/>
          </a:xfrm>
          <a:prstGeom prst="rect">
            <a:avLst/>
          </a:prstGeom>
          <a:noFill/>
          <a:ln w="9525">
            <a:noFill/>
            <a:miter lim="800000"/>
            <a:headEnd/>
            <a:tailEnd/>
          </a:ln>
          <a:effectLst/>
        </p:spPr>
      </p:pic>
      <p:pic>
        <p:nvPicPr>
          <p:cNvPr id="3075" name="Picture 3"/>
          <p:cNvPicPr>
            <a:picLocks noChangeAspect="1" noChangeArrowheads="1"/>
          </p:cNvPicPr>
          <p:nvPr/>
        </p:nvPicPr>
        <p:blipFill>
          <a:blip r:embed="rId4"/>
          <a:srcRect/>
          <a:stretch>
            <a:fillRect/>
          </a:stretch>
        </p:blipFill>
        <p:spPr bwMode="auto">
          <a:xfrm rot="10800000">
            <a:off x="3394425" y="114358"/>
            <a:ext cx="2510122" cy="3103167"/>
          </a:xfrm>
          <a:prstGeom prst="rect">
            <a:avLst/>
          </a:prstGeom>
          <a:noFill/>
          <a:ln w="9525">
            <a:noFill/>
            <a:miter lim="800000"/>
            <a:headEnd/>
            <a:tailEnd/>
          </a:ln>
          <a:effectLst/>
        </p:spPr>
      </p:pic>
      <p:sp>
        <p:nvSpPr>
          <p:cNvPr id="4" name="TextBox 3"/>
          <p:cNvSpPr txBox="1"/>
          <p:nvPr/>
        </p:nvSpPr>
        <p:spPr>
          <a:xfrm>
            <a:off x="2480469" y="3315676"/>
            <a:ext cx="3283936" cy="769441"/>
          </a:xfrm>
          <a:prstGeom prst="rect">
            <a:avLst/>
          </a:prstGeom>
          <a:noFill/>
        </p:spPr>
        <p:txBody>
          <a:bodyPr wrap="square" rtlCol="0">
            <a:spAutoFit/>
          </a:bodyPr>
          <a:lstStyle/>
          <a:p>
            <a:pPr algn="ctr"/>
            <a:r>
              <a:rPr lang="en-US" sz="4400" dirty="0" smtClean="0">
                <a:latin typeface="Universal College draft_DEMO"/>
                <a:cs typeface="Universal College draft_DEMO"/>
              </a:rPr>
              <a:t>Science</a:t>
            </a:r>
          </a:p>
        </p:txBody>
      </p:sp>
      <p:sp>
        <p:nvSpPr>
          <p:cNvPr id="7" name="Rectangle 6"/>
          <p:cNvSpPr/>
          <p:nvPr/>
        </p:nvSpPr>
        <p:spPr>
          <a:xfrm>
            <a:off x="2393521" y="3922997"/>
            <a:ext cx="3421366" cy="523220"/>
          </a:xfrm>
          <a:prstGeom prst="rect">
            <a:avLst/>
          </a:prstGeom>
        </p:spPr>
        <p:txBody>
          <a:bodyPr wrap="square">
            <a:spAutoFit/>
          </a:bodyPr>
          <a:lstStyle/>
          <a:p>
            <a:pPr algn="ctr"/>
            <a:r>
              <a:rPr lang="en-US" sz="2800" dirty="0" smtClean="0">
                <a:latin typeface="Covered By Your Grace"/>
                <a:cs typeface="Covered By Your Grace"/>
              </a:rPr>
              <a:t>Mr. Wiese</a:t>
            </a:r>
            <a:endParaRPr lang="en-US" sz="1900" dirty="0" smtClean="0">
              <a:latin typeface="Covered By Your Grace"/>
              <a:cs typeface="Covered By Your Grace"/>
            </a:endParaRPr>
          </a:p>
        </p:txBody>
      </p:sp>
      <p:sp>
        <p:nvSpPr>
          <p:cNvPr id="17" name="Rectangle 16"/>
          <p:cNvSpPr/>
          <p:nvPr/>
        </p:nvSpPr>
        <p:spPr>
          <a:xfrm>
            <a:off x="3504482" y="545553"/>
            <a:ext cx="2286002" cy="461665"/>
          </a:xfrm>
          <a:prstGeom prst="rect">
            <a:avLst/>
          </a:prstGeom>
        </p:spPr>
        <p:txBody>
          <a:bodyPr wrap="square">
            <a:spAutoFit/>
          </a:bodyPr>
          <a:lstStyle/>
          <a:p>
            <a:pPr algn="ctr"/>
            <a:r>
              <a:rPr lang="en-US" sz="2400" dirty="0" smtClean="0">
                <a:latin typeface="Covered By Your Grace"/>
                <a:cs typeface="Covered By Your Grace"/>
              </a:rPr>
              <a:t>Class Blog</a:t>
            </a:r>
            <a:endParaRPr lang="en-US" sz="2400" dirty="0">
              <a:latin typeface="Covered By Your Grace"/>
              <a:cs typeface="Covered By Your Grace"/>
            </a:endParaRPr>
          </a:p>
        </p:txBody>
      </p:sp>
      <p:sp>
        <p:nvSpPr>
          <p:cNvPr id="16" name="Rounded Rectangle 15"/>
          <p:cNvSpPr/>
          <p:nvPr/>
        </p:nvSpPr>
        <p:spPr>
          <a:xfrm>
            <a:off x="5943600" y="1676400"/>
            <a:ext cx="3048000" cy="2819400"/>
          </a:xfrm>
          <a:prstGeom prst="roundRect">
            <a:avLst>
              <a:gd name="adj" fmla="val 12602"/>
            </a:avLst>
          </a:prstGeom>
          <a:noFill/>
          <a:ln w="47625">
            <a:solidFill>
              <a:schemeClr val="tx1"/>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5943698" y="1629094"/>
            <a:ext cx="2895600" cy="2616101"/>
          </a:xfrm>
          <a:prstGeom prst="rect">
            <a:avLst/>
          </a:prstGeom>
        </p:spPr>
        <p:txBody>
          <a:bodyPr wrap="square">
            <a:spAutoFit/>
          </a:bodyPr>
          <a:lstStyle/>
          <a:p>
            <a:pPr algn="ctr"/>
            <a:r>
              <a:rPr lang="en-US" sz="2400" b="1" dirty="0" smtClean="0">
                <a:cs typeface="Bell Gothic Std Bold"/>
              </a:rPr>
              <a:t>Absent?</a:t>
            </a:r>
          </a:p>
          <a:p>
            <a:pPr marL="342900" indent="-342900" algn="ctr">
              <a:buAutoNum type="arabicParenR"/>
            </a:pPr>
            <a:r>
              <a:rPr lang="en-US" sz="1400" b="1" dirty="0" smtClean="0">
                <a:latin typeface="Bell Gothic Std Bold"/>
                <a:cs typeface="Bell Gothic Std Bold"/>
              </a:rPr>
              <a:t>Check blog before school. Assignments and homework will be listed. </a:t>
            </a:r>
          </a:p>
          <a:p>
            <a:pPr marL="342900" indent="-342900" algn="ctr">
              <a:buAutoNum type="arabicParenR"/>
            </a:pPr>
            <a:endParaRPr lang="en-US" sz="1400" b="1" dirty="0" smtClean="0">
              <a:latin typeface="Bell Gothic Std Bold"/>
              <a:cs typeface="Bell Gothic Std Bold"/>
            </a:endParaRPr>
          </a:p>
          <a:p>
            <a:pPr marL="342900" indent="-342900" algn="ctr">
              <a:buAutoNum type="arabicParenR" startAt="2"/>
            </a:pPr>
            <a:r>
              <a:rPr lang="en-US" sz="1400" b="1" dirty="0" smtClean="0">
                <a:latin typeface="Bell Gothic Std Bold"/>
                <a:cs typeface="Bell Gothic Std Bold"/>
              </a:rPr>
              <a:t>Get extra WS’s during homeroom from the teacher.</a:t>
            </a:r>
          </a:p>
          <a:p>
            <a:pPr algn="ctr"/>
            <a:endParaRPr lang="en-US" sz="1400" b="1" dirty="0" smtClean="0">
              <a:latin typeface="Bell Gothic Std Bold"/>
              <a:cs typeface="Bell Gothic Std Bold"/>
            </a:endParaRPr>
          </a:p>
          <a:p>
            <a:pPr algn="ctr"/>
            <a:r>
              <a:rPr lang="en-US" sz="1400" b="1" dirty="0" smtClean="0">
                <a:latin typeface="Bell Gothic Std Bold"/>
                <a:cs typeface="Bell Gothic Std Bold"/>
              </a:rPr>
              <a:t>3)        Copy from a peer’s IAN or the class IAN.</a:t>
            </a:r>
            <a:endParaRPr lang="en-US" b="1" dirty="0">
              <a:latin typeface="Bell Gothic Std Bold"/>
              <a:cs typeface="Bell Gothic Std Bold"/>
            </a:endParaRPr>
          </a:p>
        </p:txBody>
      </p:sp>
      <p:sp>
        <p:nvSpPr>
          <p:cNvPr id="22" name="Rectangle 21"/>
          <p:cNvSpPr/>
          <p:nvPr/>
        </p:nvSpPr>
        <p:spPr>
          <a:xfrm>
            <a:off x="6850440" y="125558"/>
            <a:ext cx="2286000" cy="1384995"/>
          </a:xfrm>
          <a:prstGeom prst="rect">
            <a:avLst/>
          </a:prstGeom>
        </p:spPr>
        <p:txBody>
          <a:bodyPr wrap="square">
            <a:spAutoFit/>
          </a:bodyPr>
          <a:lstStyle/>
          <a:p>
            <a:r>
              <a:rPr lang="en-US" sz="1200" b="1" dirty="0" smtClean="0">
                <a:solidFill>
                  <a:srgbClr val="000000"/>
                </a:solidFill>
                <a:latin typeface="BellGothicStd-Bold"/>
              </a:rPr>
              <a:t>We will be using the online version of the </a:t>
            </a:r>
            <a:r>
              <a:rPr lang="en-US" sz="1200" b="1" u="sng" dirty="0">
                <a:solidFill>
                  <a:srgbClr val="000000"/>
                </a:solidFill>
                <a:latin typeface="BellGothicStd-Bold"/>
              </a:rPr>
              <a:t>Holt </a:t>
            </a:r>
            <a:r>
              <a:rPr lang="en-US" sz="1200" b="1" u="sng" dirty="0" err="1">
                <a:solidFill>
                  <a:srgbClr val="000000"/>
                </a:solidFill>
                <a:latin typeface="BellGothicStd-Bold"/>
              </a:rPr>
              <a:t>McDougal</a:t>
            </a:r>
            <a:r>
              <a:rPr lang="en-US" sz="1200" b="1" dirty="0" err="1">
                <a:solidFill>
                  <a:srgbClr val="000000"/>
                </a:solidFill>
                <a:latin typeface="BellGothicStd-Bold"/>
              </a:rPr>
              <a:t>Textbook</a:t>
            </a:r>
            <a:r>
              <a:rPr lang="en-US" sz="1200" b="1" dirty="0" smtClean="0">
                <a:solidFill>
                  <a:srgbClr val="000000"/>
                </a:solidFill>
                <a:latin typeface="BellGothicStd-Bold"/>
              </a:rPr>
              <a:t>. It can be accessed through the class blog. (user - htms6, pw - htms6)</a:t>
            </a:r>
          </a:p>
          <a:p>
            <a:r>
              <a:rPr lang="en-US" sz="1200" i="1" dirty="0"/>
              <a:t>http://my.hrw.com/</a:t>
            </a:r>
          </a:p>
        </p:txBody>
      </p:sp>
      <p:sp>
        <p:nvSpPr>
          <p:cNvPr id="24" name="Rectangle 23"/>
          <p:cNvSpPr/>
          <p:nvPr/>
        </p:nvSpPr>
        <p:spPr>
          <a:xfrm>
            <a:off x="914400" y="2147699"/>
            <a:ext cx="2564001" cy="1277273"/>
          </a:xfrm>
          <a:prstGeom prst="rect">
            <a:avLst/>
          </a:prstGeom>
        </p:spPr>
        <p:txBody>
          <a:bodyPr wrap="square">
            <a:spAutoFit/>
          </a:bodyPr>
          <a:lstStyle/>
          <a:p>
            <a:pPr marL="171450" indent="-171450">
              <a:buFont typeface="Arial" panose="020B0604020202020204" pitchFamily="34" charset="0"/>
              <a:buChar char="•"/>
            </a:pPr>
            <a:r>
              <a:rPr lang="en-US" sz="1100" dirty="0" smtClean="0">
                <a:latin typeface="Bell Gothic Std Bold"/>
                <a:cs typeface="Bell Gothic Std Bold"/>
              </a:rPr>
              <a:t>one 5 subject spiral notebook </a:t>
            </a:r>
          </a:p>
          <a:p>
            <a:pPr marL="171450" indent="-171450">
              <a:buFont typeface="Arial" panose="020B0604020202020204" pitchFamily="34" charset="0"/>
              <a:buChar char="•"/>
            </a:pPr>
            <a:r>
              <a:rPr lang="en-US" sz="1100" dirty="0">
                <a:latin typeface="Bell Gothic Std Bold"/>
                <a:cs typeface="Bell Gothic Std Bold"/>
              </a:rPr>
              <a:t>4</a:t>
            </a:r>
            <a:r>
              <a:rPr lang="en-US" sz="1100" dirty="0" smtClean="0">
                <a:latin typeface="Bell Gothic Std Bold"/>
                <a:cs typeface="Bell Gothic Std Bold"/>
              </a:rPr>
              <a:t> glue sticks</a:t>
            </a:r>
          </a:p>
          <a:p>
            <a:pPr>
              <a:buFont typeface="Arial"/>
              <a:buChar char="•"/>
            </a:pPr>
            <a:r>
              <a:rPr lang="en-US" sz="1100" dirty="0" smtClean="0">
                <a:latin typeface="Bell Gothic Std Bold"/>
                <a:cs typeface="Bell Gothic Std Bold"/>
              </a:rPr>
              <a:t> 1 pack Sharpened colored pencils</a:t>
            </a:r>
          </a:p>
          <a:p>
            <a:pPr>
              <a:buFont typeface="Arial"/>
              <a:buChar char="•"/>
            </a:pPr>
            <a:r>
              <a:rPr lang="en-US" sz="1100" dirty="0" smtClean="0">
                <a:latin typeface="Bell Gothic Std Bold"/>
                <a:cs typeface="Bell Gothic Std Bold"/>
              </a:rPr>
              <a:t> 1 pair of scissors</a:t>
            </a:r>
          </a:p>
          <a:p>
            <a:pPr>
              <a:buFont typeface="Arial"/>
              <a:buChar char="•"/>
            </a:pPr>
            <a:r>
              <a:rPr lang="en-US" sz="1100" dirty="0" smtClean="0">
                <a:latin typeface="Bell Gothic Std Bold"/>
                <a:cs typeface="Bell Gothic Std Bold"/>
              </a:rPr>
              <a:t>Blue or black pen</a:t>
            </a:r>
          </a:p>
          <a:p>
            <a:pPr>
              <a:buFont typeface="Arial"/>
              <a:buChar char="•"/>
            </a:pPr>
            <a:r>
              <a:rPr lang="en-US" sz="1100" dirty="0" smtClean="0">
                <a:latin typeface="Bell Gothic Std Bold"/>
                <a:cs typeface="Bell Gothic Std Bold"/>
              </a:rPr>
              <a:t>Pencils</a:t>
            </a:r>
          </a:p>
          <a:p>
            <a:pPr>
              <a:buFont typeface="Arial"/>
              <a:buChar char="•"/>
            </a:pPr>
            <a:r>
              <a:rPr lang="en-US" sz="1100" dirty="0" smtClean="0">
                <a:latin typeface="Bell Gothic Std Bold"/>
                <a:cs typeface="Bell Gothic Std Bold"/>
              </a:rPr>
              <a:t>earbuds</a:t>
            </a:r>
          </a:p>
        </p:txBody>
      </p:sp>
      <p:grpSp>
        <p:nvGrpSpPr>
          <p:cNvPr id="32" name="Group 31"/>
          <p:cNvGrpSpPr/>
          <p:nvPr/>
        </p:nvGrpSpPr>
        <p:grpSpPr>
          <a:xfrm>
            <a:off x="299727" y="4876800"/>
            <a:ext cx="4577072" cy="1852039"/>
            <a:chOff x="147327" y="5070157"/>
            <a:chExt cx="4577072" cy="1852039"/>
          </a:xfrm>
        </p:grpSpPr>
        <p:sp>
          <p:nvSpPr>
            <p:cNvPr id="28" name="Rectangle 27"/>
            <p:cNvSpPr/>
            <p:nvPr/>
          </p:nvSpPr>
          <p:spPr>
            <a:xfrm>
              <a:off x="1604648" y="5537201"/>
              <a:ext cx="3119751" cy="1384995"/>
            </a:xfrm>
            <a:prstGeom prst="rect">
              <a:avLst/>
            </a:prstGeom>
          </p:spPr>
          <p:txBody>
            <a:bodyPr wrap="square">
              <a:spAutoFit/>
            </a:bodyPr>
            <a:lstStyle/>
            <a:p>
              <a:pPr marL="171450" indent="-171450">
                <a:buFont typeface="Arial" panose="020B0604020202020204" pitchFamily="34" charset="0"/>
                <a:buChar char="•"/>
              </a:pPr>
              <a:r>
                <a:rPr lang="en-US" sz="1200" b="1" dirty="0" smtClean="0">
                  <a:solidFill>
                    <a:srgbClr val="000000"/>
                  </a:solidFill>
                  <a:latin typeface="BellGothicStd-Bold"/>
                </a:rPr>
                <a:t>Homework will be posted on the class </a:t>
              </a:r>
            </a:p>
            <a:p>
              <a:r>
                <a:rPr lang="en-US" sz="1200" b="1" dirty="0" smtClean="0">
                  <a:solidFill>
                    <a:srgbClr val="000000"/>
                  </a:solidFill>
                  <a:latin typeface="BellGothicStd-Bold"/>
                </a:rPr>
                <a:t>blog weekly. </a:t>
              </a:r>
            </a:p>
            <a:p>
              <a:pPr marL="171450" indent="-171450">
                <a:buFont typeface="Arial" panose="020B0604020202020204" pitchFamily="34" charset="0"/>
                <a:buChar char="•"/>
              </a:pPr>
              <a:r>
                <a:rPr lang="en-US" sz="1200" b="1" dirty="0" smtClean="0">
                  <a:solidFill>
                    <a:srgbClr val="000000"/>
                  </a:solidFill>
                  <a:latin typeface="BellGothicStd-Bold"/>
                </a:rPr>
                <a:t>Investigations will need to be made up every Tuesday.</a:t>
              </a:r>
            </a:p>
            <a:p>
              <a:pPr marL="171450" indent="-171450">
                <a:buFont typeface="Arial" panose="020B0604020202020204" pitchFamily="34" charset="0"/>
                <a:buChar char="•"/>
              </a:pPr>
              <a:r>
                <a:rPr lang="en-US" sz="1200" b="1" dirty="0" smtClean="0">
                  <a:solidFill>
                    <a:srgbClr val="000000"/>
                  </a:solidFill>
                  <a:latin typeface="BellGothicStd-Bold"/>
                </a:rPr>
                <a:t>Homework will be given 2-3 days/wk. </a:t>
              </a:r>
            </a:p>
            <a:p>
              <a:pPr marL="171450" indent="-171450">
                <a:buFont typeface="Arial" panose="020B0604020202020204" pitchFamily="34" charset="0"/>
                <a:buChar char="•"/>
              </a:pPr>
              <a:r>
                <a:rPr lang="en-US" sz="1200" b="1" dirty="0" smtClean="0">
                  <a:solidFill>
                    <a:srgbClr val="000000"/>
                  </a:solidFill>
                  <a:latin typeface="BellGothicStd-Bold"/>
                </a:rPr>
                <a:t>There will be no late HW.</a:t>
              </a:r>
            </a:p>
            <a:p>
              <a:r>
                <a:rPr lang="en-US" sz="1200" b="1" dirty="0" smtClean="0">
                  <a:solidFill>
                    <a:srgbClr val="000000"/>
                  </a:solidFill>
                  <a:latin typeface="BellGothicStd-Bold"/>
                </a:rPr>
                <a:t>***Tests will have 5 days notice! </a:t>
              </a:r>
              <a:r>
                <a:rPr lang="en-US" sz="1200" b="1" i="1" u="sng" dirty="0" smtClean="0">
                  <a:solidFill>
                    <a:srgbClr val="000000"/>
                  </a:solidFill>
                  <a:latin typeface="BellGothicStd-Bold"/>
                </a:rPr>
                <a:t>STUDY</a:t>
              </a:r>
            </a:p>
          </p:txBody>
        </p:sp>
        <p:pic>
          <p:nvPicPr>
            <p:cNvPr id="3082" name="Picture 10"/>
            <p:cNvPicPr>
              <a:picLocks noChangeAspect="1" noChangeArrowheads="1"/>
            </p:cNvPicPr>
            <p:nvPr/>
          </p:nvPicPr>
          <p:blipFill>
            <a:blip r:embed="rId6"/>
            <a:srcRect/>
            <a:stretch>
              <a:fillRect/>
            </a:stretch>
          </p:blipFill>
          <p:spPr bwMode="auto">
            <a:xfrm>
              <a:off x="147327" y="5109866"/>
              <a:ext cx="1424206" cy="1627664"/>
            </a:xfrm>
            <a:prstGeom prst="rect">
              <a:avLst/>
            </a:prstGeom>
            <a:noFill/>
            <a:ln w="9525">
              <a:noFill/>
              <a:miter lim="800000"/>
              <a:headEnd/>
              <a:tailEnd/>
            </a:ln>
            <a:effectLst/>
          </p:spPr>
        </p:pic>
        <p:sp>
          <p:nvSpPr>
            <p:cNvPr id="31" name="TextBox 30"/>
            <p:cNvSpPr txBox="1"/>
            <p:nvPr/>
          </p:nvSpPr>
          <p:spPr>
            <a:xfrm>
              <a:off x="1600200" y="5070157"/>
              <a:ext cx="1992853" cy="492443"/>
            </a:xfrm>
            <a:prstGeom prst="rect">
              <a:avLst/>
            </a:prstGeom>
            <a:noFill/>
          </p:spPr>
          <p:txBody>
            <a:bodyPr wrap="none" rtlCol="0">
              <a:spAutoFit/>
            </a:bodyPr>
            <a:lstStyle/>
            <a:p>
              <a:r>
                <a:rPr lang="en-US" sz="2600" dirty="0" smtClean="0">
                  <a:latin typeface="Covered By Your Grace"/>
                  <a:cs typeface="Covered By Your Grace"/>
                </a:rPr>
                <a:t>Homework Policy</a:t>
              </a:r>
              <a:endParaRPr lang="en-US" sz="2600" dirty="0">
                <a:latin typeface="Covered By Your Grace"/>
                <a:cs typeface="Covered By Your Grace"/>
              </a:endParaRPr>
            </a:p>
          </p:txBody>
        </p:sp>
      </p:grpSp>
      <p:sp>
        <p:nvSpPr>
          <p:cNvPr id="33" name="TextBox 32"/>
          <p:cNvSpPr txBox="1"/>
          <p:nvPr/>
        </p:nvSpPr>
        <p:spPr>
          <a:xfrm>
            <a:off x="5065059" y="4699002"/>
            <a:ext cx="3886200" cy="492443"/>
          </a:xfrm>
          <a:prstGeom prst="rect">
            <a:avLst/>
          </a:prstGeom>
          <a:noFill/>
        </p:spPr>
        <p:txBody>
          <a:bodyPr wrap="square" rtlCol="0">
            <a:spAutoFit/>
          </a:bodyPr>
          <a:lstStyle/>
          <a:p>
            <a:pPr algn="ctr"/>
            <a:r>
              <a:rPr lang="en-US" sz="2600" dirty="0" smtClean="0">
                <a:latin typeface="Covered By Your Grace"/>
                <a:cs typeface="Covered By Your Grace"/>
              </a:rPr>
              <a:t>Extra Help</a:t>
            </a:r>
            <a:endParaRPr lang="en-US" sz="2600" dirty="0">
              <a:latin typeface="Covered By Your Grace"/>
              <a:cs typeface="Covered By Your Grace"/>
            </a:endParaRPr>
          </a:p>
        </p:txBody>
      </p:sp>
      <p:sp>
        <p:nvSpPr>
          <p:cNvPr id="36" name="Rectangle 35"/>
          <p:cNvSpPr/>
          <p:nvPr/>
        </p:nvSpPr>
        <p:spPr>
          <a:xfrm>
            <a:off x="4876799" y="5073004"/>
            <a:ext cx="4161938" cy="1692771"/>
          </a:xfrm>
          <a:prstGeom prst="rect">
            <a:avLst/>
          </a:prstGeom>
        </p:spPr>
        <p:txBody>
          <a:bodyPr wrap="square">
            <a:spAutoFit/>
          </a:bodyPr>
          <a:lstStyle/>
          <a:p>
            <a:pPr marL="342900" indent="-342900">
              <a:buAutoNum type="arabicParenR"/>
            </a:pPr>
            <a:r>
              <a:rPr lang="en-US" sz="1300" dirty="0" smtClean="0">
                <a:solidFill>
                  <a:srgbClr val="000000"/>
                </a:solidFill>
                <a:latin typeface="BellGothicStd-Bold"/>
              </a:rPr>
              <a:t>If a student is having trouble they should speak with the teacher as soon as possible. The student will attend the weekly scheduled time for extra help. Extra help is available before school according to the calendar posted on the door.  One science teacher will be available to assist with student questions. </a:t>
            </a:r>
          </a:p>
          <a:p>
            <a:r>
              <a:rPr lang="en-US" sz="1300" b="1" dirty="0" smtClean="0">
                <a:solidFill>
                  <a:srgbClr val="000000"/>
                </a:solidFill>
                <a:latin typeface="BellGothicStd-Bold"/>
              </a:rPr>
              <a:t>2)    </a:t>
            </a:r>
            <a:r>
              <a:rPr lang="en-US" sz="1300" b="1" dirty="0" err="1" smtClean="0">
                <a:solidFill>
                  <a:srgbClr val="000000"/>
                </a:solidFill>
                <a:latin typeface="BellGothicStd-Bold"/>
              </a:rPr>
              <a:t>Brainpop</a:t>
            </a:r>
            <a:r>
              <a:rPr lang="en-US" sz="1300" b="1" dirty="0" smtClean="0">
                <a:solidFill>
                  <a:srgbClr val="000000"/>
                </a:solidFill>
                <a:latin typeface="BellGothicStd-Bold"/>
              </a:rPr>
              <a:t> review </a:t>
            </a:r>
            <a:r>
              <a:rPr lang="en-US" sz="900" b="1" dirty="0" smtClean="0">
                <a:solidFill>
                  <a:srgbClr val="000000"/>
                </a:solidFill>
                <a:latin typeface="BellGothicStd-Bold"/>
              </a:rPr>
              <a:t>(user - </a:t>
            </a:r>
            <a:r>
              <a:rPr lang="en-US" sz="900" b="1" dirty="0" err="1" smtClean="0">
                <a:solidFill>
                  <a:srgbClr val="000000"/>
                </a:solidFill>
                <a:latin typeface="BellGothicStd-Bold"/>
              </a:rPr>
              <a:t>hightowertrailms</a:t>
            </a:r>
            <a:r>
              <a:rPr lang="en-US" sz="900" b="1" dirty="0" smtClean="0">
                <a:solidFill>
                  <a:srgbClr val="000000"/>
                </a:solidFill>
                <a:latin typeface="BellGothicStd-Bold"/>
              </a:rPr>
              <a:t>,  pw - huskies)</a:t>
            </a:r>
            <a:endParaRPr lang="en-US" sz="900" b="1" dirty="0"/>
          </a:p>
        </p:txBody>
      </p:sp>
      <p:sp>
        <p:nvSpPr>
          <p:cNvPr id="37" name="Rectangle 36"/>
          <p:cNvSpPr/>
          <p:nvPr/>
        </p:nvSpPr>
        <p:spPr>
          <a:xfrm>
            <a:off x="3437983" y="907465"/>
            <a:ext cx="2525077" cy="1908215"/>
          </a:xfrm>
          <a:prstGeom prst="rect">
            <a:avLst/>
          </a:prstGeom>
        </p:spPr>
        <p:txBody>
          <a:bodyPr wrap="square">
            <a:spAutoFit/>
          </a:bodyPr>
          <a:lstStyle/>
          <a:p>
            <a:pPr algn="ctr"/>
            <a:r>
              <a:rPr lang="en-US" sz="1300" b="1" dirty="0" smtClean="0">
                <a:solidFill>
                  <a:srgbClr val="000000"/>
                </a:solidFill>
                <a:latin typeface="BellGothicStd-Bold"/>
              </a:rPr>
              <a:t>The class blog will be your go-to spot for homework, important </a:t>
            </a:r>
            <a:r>
              <a:rPr lang="en-US" sz="1300" b="1" dirty="0" err="1" smtClean="0">
                <a:solidFill>
                  <a:srgbClr val="000000"/>
                </a:solidFill>
                <a:latin typeface="BellGothicStd-Bold"/>
              </a:rPr>
              <a:t>powerpoints</a:t>
            </a:r>
            <a:r>
              <a:rPr lang="en-US" sz="1300" b="1" dirty="0" smtClean="0">
                <a:solidFill>
                  <a:srgbClr val="000000"/>
                </a:solidFill>
                <a:latin typeface="BellGothicStd-Bold"/>
              </a:rPr>
              <a:t>, extra resources/videos, printable papers, and </a:t>
            </a:r>
            <a:r>
              <a:rPr lang="en-US" sz="1300" b="1" i="1" u="sng" dirty="0" smtClean="0">
                <a:solidFill>
                  <a:srgbClr val="000000"/>
                </a:solidFill>
                <a:latin typeface="BellGothicStd-Bold"/>
              </a:rPr>
              <a:t>all of your absent make-up work</a:t>
            </a:r>
            <a:r>
              <a:rPr lang="en-US" sz="1300" b="1" dirty="0" smtClean="0">
                <a:solidFill>
                  <a:srgbClr val="000000"/>
                </a:solidFill>
                <a:latin typeface="BellGothicStd-Bold"/>
              </a:rPr>
              <a:t>!</a:t>
            </a:r>
          </a:p>
          <a:p>
            <a:pPr algn="ctr"/>
            <a:endParaRPr lang="en-US" sz="1300" b="1" dirty="0">
              <a:solidFill>
                <a:srgbClr val="000000"/>
              </a:solidFill>
              <a:latin typeface="BellGothicStd-Bold"/>
            </a:endParaRPr>
          </a:p>
          <a:p>
            <a:pPr algn="ctr"/>
            <a:endParaRPr lang="en-US" sz="1300" b="1" dirty="0" smtClean="0">
              <a:solidFill>
                <a:srgbClr val="000000"/>
              </a:solidFill>
              <a:latin typeface="BellGothicStd-Bold"/>
            </a:endParaRPr>
          </a:p>
          <a:p>
            <a:pPr algn="ctr"/>
            <a:r>
              <a:rPr lang="en-US" sz="1400" u="sng" dirty="0">
                <a:hlinkClick r:id="rId7"/>
              </a:rPr>
              <a:t>http://6earthsci.weebly.com/</a:t>
            </a:r>
            <a:endParaRPr lang="en-US" sz="1400" u="sng" dirty="0" smtClean="0">
              <a:hlinkClick r:id="rId7"/>
            </a:endParaRPr>
          </a:p>
        </p:txBody>
      </p:sp>
      <p:sp>
        <p:nvSpPr>
          <p:cNvPr id="39" name="TextBox 38"/>
          <p:cNvSpPr txBox="1"/>
          <p:nvPr/>
        </p:nvSpPr>
        <p:spPr>
          <a:xfrm>
            <a:off x="131644" y="2362200"/>
            <a:ext cx="1011356" cy="646331"/>
          </a:xfrm>
          <a:prstGeom prst="rect">
            <a:avLst/>
          </a:prstGeom>
          <a:noFill/>
        </p:spPr>
        <p:txBody>
          <a:bodyPr wrap="square" rtlCol="0">
            <a:spAutoFit/>
          </a:bodyPr>
          <a:lstStyle/>
          <a:p>
            <a:r>
              <a:rPr lang="en-US" b="1" dirty="0" smtClean="0">
                <a:latin typeface="Covered By Your Grace"/>
                <a:cs typeface="Covered By Your Grace"/>
              </a:rPr>
              <a:t>Supply List</a:t>
            </a:r>
            <a:endParaRPr lang="en-US" b="1" dirty="0">
              <a:latin typeface="Covered By Your Grace"/>
              <a:cs typeface="Covered By Your Grace"/>
            </a:endParaRPr>
          </a:p>
        </p:txBody>
      </p:sp>
      <p:sp>
        <p:nvSpPr>
          <p:cNvPr id="40" name="Rounded Rectangle 39"/>
          <p:cNvSpPr/>
          <p:nvPr/>
        </p:nvSpPr>
        <p:spPr>
          <a:xfrm>
            <a:off x="131644" y="2162493"/>
            <a:ext cx="3221152" cy="1206375"/>
          </a:xfrm>
          <a:prstGeom prst="roundRect">
            <a:avLst>
              <a:gd name="adj" fmla="val 12602"/>
            </a:avLst>
          </a:prstGeom>
          <a:noFill/>
          <a:ln w="31750" cap="sq">
            <a:solidFill>
              <a:schemeClr val="tx1"/>
            </a:solidFill>
            <a:prstDash val="sysDot"/>
            <a:roun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4" name="Picture 3"/>
          <p:cNvPicPr>
            <a:picLocks noChangeAspect="1" noChangeArrowheads="1"/>
          </p:cNvPicPr>
          <p:nvPr/>
        </p:nvPicPr>
        <p:blipFill>
          <a:blip r:embed="rId4"/>
          <a:srcRect/>
          <a:stretch>
            <a:fillRect/>
          </a:stretch>
        </p:blipFill>
        <p:spPr bwMode="auto">
          <a:xfrm rot="5400000">
            <a:off x="612002" y="2865537"/>
            <a:ext cx="1222032" cy="2293633"/>
          </a:xfrm>
          <a:prstGeom prst="rect">
            <a:avLst/>
          </a:prstGeom>
          <a:noFill/>
          <a:ln w="9525">
            <a:noFill/>
            <a:miter lim="800000"/>
            <a:headEnd/>
            <a:tailEnd/>
          </a:ln>
          <a:effectLst/>
        </p:spPr>
      </p:pic>
      <p:sp>
        <p:nvSpPr>
          <p:cNvPr id="55" name="TextBox 54"/>
          <p:cNvSpPr txBox="1"/>
          <p:nvPr/>
        </p:nvSpPr>
        <p:spPr>
          <a:xfrm>
            <a:off x="119583" y="3470527"/>
            <a:ext cx="2230556" cy="1061829"/>
          </a:xfrm>
          <a:prstGeom prst="rect">
            <a:avLst/>
          </a:prstGeom>
          <a:noFill/>
        </p:spPr>
        <p:txBody>
          <a:bodyPr wrap="square" rtlCol="0">
            <a:spAutoFit/>
          </a:bodyPr>
          <a:lstStyle/>
          <a:p>
            <a:pPr algn="ctr"/>
            <a:r>
              <a:rPr lang="en-US" dirty="0" smtClean="0">
                <a:latin typeface="Covered By Your Grace"/>
                <a:cs typeface="Covered By Your Grace"/>
              </a:rPr>
              <a:t>Remind 101 – </a:t>
            </a:r>
            <a:r>
              <a:rPr lang="en-US" sz="900" dirty="0" smtClean="0">
                <a:latin typeface="Covered By Your Grace"/>
                <a:cs typeface="Covered By Your Grace"/>
              </a:rPr>
              <a:t>To sign up to receive text reminders about things going on, please text the number 81010 and type @</a:t>
            </a:r>
            <a:r>
              <a:rPr lang="en-US" sz="900" smtClean="0">
                <a:latin typeface="Covered By Your Grace"/>
                <a:cs typeface="Covered By Your Grace"/>
              </a:rPr>
              <a:t>mrwieses </a:t>
            </a:r>
            <a:r>
              <a:rPr lang="en-US" sz="900" dirty="0" smtClean="0">
                <a:latin typeface="Covered By Your Grace"/>
                <a:cs typeface="Covered By Your Grace"/>
              </a:rPr>
              <a:t>as the message.  You will be added to my subscriber list once you follow the prompts.</a:t>
            </a:r>
            <a:endParaRPr lang="en-US" sz="1400" dirty="0">
              <a:latin typeface="Covered By Your Grace"/>
              <a:cs typeface="Covered By Your Grace"/>
            </a:endParaRPr>
          </a:p>
        </p:txBody>
      </p:sp>
      <p:pic>
        <p:nvPicPr>
          <p:cNvPr id="41" name="Picture 40"/>
          <p:cNvPicPr>
            <a:picLocks noChangeAspect="1"/>
          </p:cNvPicPr>
          <p:nvPr/>
        </p:nvPicPr>
        <p:blipFill>
          <a:blip r:embed="rId8"/>
          <a:srcRect r="37719"/>
          <a:stretch>
            <a:fillRect/>
          </a:stretch>
        </p:blipFill>
        <p:spPr>
          <a:xfrm>
            <a:off x="3552266" y="207494"/>
            <a:ext cx="2057400" cy="347729"/>
          </a:xfrm>
          <a:prstGeom prst="rect">
            <a:avLst/>
          </a:prstGeom>
        </p:spPr>
      </p:pic>
      <p:sp>
        <p:nvSpPr>
          <p:cNvPr id="29" name="TextBox 28"/>
          <p:cNvSpPr txBox="1"/>
          <p:nvPr/>
        </p:nvSpPr>
        <p:spPr>
          <a:xfrm>
            <a:off x="119583" y="26075"/>
            <a:ext cx="3251751" cy="2114425"/>
          </a:xfrm>
          <a:prstGeom prst="rect">
            <a:avLst/>
          </a:prstGeom>
          <a:noFill/>
          <a:ln>
            <a:solidFill>
              <a:schemeClr val="tx1"/>
            </a:solidFill>
            <a:prstDash val="dash"/>
          </a:ln>
        </p:spPr>
        <p:txBody>
          <a:bodyPr wrap="square" rtlCol="0">
            <a:spAutoFit/>
          </a:bodyPr>
          <a:lstStyle/>
          <a:p>
            <a:pPr algn="ctr">
              <a:lnSpc>
                <a:spcPct val="90000"/>
              </a:lnSpc>
            </a:pPr>
            <a:r>
              <a:rPr lang="en-US" altLang="en-US" sz="1600" b="1" i="1" u="sng" dirty="0" smtClean="0"/>
              <a:t>Content:</a:t>
            </a:r>
          </a:p>
          <a:p>
            <a:pPr>
              <a:lnSpc>
                <a:spcPct val="90000"/>
              </a:lnSpc>
            </a:pPr>
            <a:r>
              <a:rPr lang="en-US" altLang="en-US" sz="1600" b="1" i="1" u="sng" dirty="0" smtClean="0"/>
              <a:t>Geosphere</a:t>
            </a:r>
            <a:r>
              <a:rPr lang="en-US" altLang="en-US" sz="1600" b="1" i="1" u="sng" dirty="0"/>
              <a:t>:</a:t>
            </a:r>
            <a:r>
              <a:rPr lang="en-US" altLang="en-US" sz="1600" b="1" i="1" dirty="0"/>
              <a:t> </a:t>
            </a:r>
            <a:r>
              <a:rPr lang="en-US" altLang="en-US" sz="1600" b="1" i="1" dirty="0" smtClean="0"/>
              <a:t>  </a:t>
            </a:r>
            <a:r>
              <a:rPr lang="en-US" altLang="en-US" sz="1600" dirty="0" smtClean="0"/>
              <a:t>1) </a:t>
            </a:r>
            <a:r>
              <a:rPr lang="en-US" altLang="en-US" sz="1600" b="1" dirty="0" smtClean="0"/>
              <a:t>Rocks</a:t>
            </a:r>
            <a:r>
              <a:rPr lang="en-US" altLang="en-US" b="1" dirty="0"/>
              <a:t>, </a:t>
            </a:r>
            <a:r>
              <a:rPr lang="en-US" altLang="en-US" sz="1600" b="1" dirty="0"/>
              <a:t>Minerals</a:t>
            </a:r>
            <a:r>
              <a:rPr lang="en-US" altLang="en-US" sz="1400" b="1" dirty="0"/>
              <a:t>,</a:t>
            </a:r>
            <a:r>
              <a:rPr lang="en-US" altLang="en-US" sz="1600" b="1" dirty="0"/>
              <a:t> and Physiographic </a:t>
            </a:r>
            <a:r>
              <a:rPr lang="en-US" altLang="en-US" sz="1600" b="1" dirty="0" smtClean="0"/>
              <a:t>Regions  2) Soil, Weathering, &amp; Erosion  3) The </a:t>
            </a:r>
            <a:r>
              <a:rPr lang="en-US" altLang="en-US" sz="1600" b="1" dirty="0"/>
              <a:t>Dynamic </a:t>
            </a:r>
            <a:r>
              <a:rPr lang="en-US" altLang="en-US" sz="1600" b="1" dirty="0" smtClean="0"/>
              <a:t>Earth &amp; it’s Structure</a:t>
            </a:r>
            <a:endParaRPr lang="en-US" altLang="en-US" sz="1600" b="1" dirty="0"/>
          </a:p>
          <a:p>
            <a:pPr>
              <a:lnSpc>
                <a:spcPct val="90000"/>
              </a:lnSpc>
            </a:pPr>
            <a:r>
              <a:rPr lang="en-US" altLang="en-US" sz="1600" b="1" i="1" u="sng" dirty="0"/>
              <a:t>Hydrosphere:</a:t>
            </a:r>
            <a:r>
              <a:rPr lang="en-US" altLang="en-US" sz="1600" b="1" dirty="0"/>
              <a:t> </a:t>
            </a:r>
            <a:r>
              <a:rPr lang="en-US" altLang="en-US" sz="1600" b="1" dirty="0" smtClean="0"/>
              <a:t>  Water </a:t>
            </a:r>
            <a:r>
              <a:rPr lang="en-US" altLang="en-US" sz="1600" b="1" dirty="0"/>
              <a:t>on the Earth</a:t>
            </a:r>
          </a:p>
          <a:p>
            <a:pPr>
              <a:lnSpc>
                <a:spcPct val="90000"/>
              </a:lnSpc>
            </a:pPr>
            <a:r>
              <a:rPr lang="en-US" altLang="en-US" sz="1600" b="1" i="1" u="sng" dirty="0"/>
              <a:t>Atmosphere</a:t>
            </a:r>
            <a:r>
              <a:rPr lang="en-US" altLang="en-US" sz="1600" b="1" i="1" dirty="0"/>
              <a:t>: </a:t>
            </a:r>
            <a:r>
              <a:rPr lang="en-US" altLang="en-US" sz="1600" b="1" i="1" dirty="0" smtClean="0"/>
              <a:t>  </a:t>
            </a:r>
            <a:r>
              <a:rPr lang="en-US" altLang="en-US" sz="1600" b="1" dirty="0" smtClean="0"/>
              <a:t>Climate </a:t>
            </a:r>
            <a:r>
              <a:rPr lang="en-US" altLang="en-US" sz="1600" b="1" dirty="0"/>
              <a:t>and Weather</a:t>
            </a:r>
          </a:p>
          <a:p>
            <a:pPr>
              <a:lnSpc>
                <a:spcPct val="90000"/>
              </a:lnSpc>
            </a:pPr>
            <a:r>
              <a:rPr lang="en-US" altLang="en-US" sz="1600" b="1" i="1" u="sng" dirty="0"/>
              <a:t>Exosphere:</a:t>
            </a:r>
            <a:r>
              <a:rPr lang="en-US" altLang="en-US" sz="1600" b="1" i="1" dirty="0"/>
              <a:t> </a:t>
            </a:r>
            <a:r>
              <a:rPr lang="en-US" altLang="en-US" sz="1600" b="1" i="1" dirty="0" smtClean="0"/>
              <a:t>  </a:t>
            </a:r>
            <a:r>
              <a:rPr lang="en-US" altLang="en-US" sz="1600" b="1" dirty="0" smtClean="0"/>
              <a:t>Earth</a:t>
            </a:r>
            <a:r>
              <a:rPr lang="en-US" altLang="en-US" sz="1600" b="1" dirty="0"/>
              <a:t>, Moon, and Sun</a:t>
            </a:r>
          </a:p>
          <a:p>
            <a:pPr lvl="1">
              <a:lnSpc>
                <a:spcPct val="90000"/>
              </a:lnSpc>
            </a:pPr>
            <a:r>
              <a:rPr lang="en-US" altLang="en-US" sz="1600" b="1" dirty="0"/>
              <a:t>Solar System and the Universe</a:t>
            </a:r>
          </a:p>
        </p:txBody>
      </p:sp>
    </p:spTree>
    <p:extLst>
      <p:ext uri="{BB962C8B-B14F-4D97-AF65-F5344CB8AC3E}">
        <p14:creationId xmlns:p14="http://schemas.microsoft.com/office/powerpoint/2010/main" val="3004700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rot="5400000">
            <a:off x="5789645" y="693754"/>
            <a:ext cx="2167925" cy="4414814"/>
          </a:xfrm>
          <a:prstGeom prst="rect">
            <a:avLst/>
          </a:prstGeom>
          <a:noFill/>
          <a:ln w="9525">
            <a:noFill/>
            <a:miter lim="800000"/>
            <a:headEnd/>
            <a:tailEnd/>
          </a:ln>
          <a:effectLst/>
        </p:spPr>
      </p:pic>
      <p:sp>
        <p:nvSpPr>
          <p:cNvPr id="5" name="TextBox 4"/>
          <p:cNvSpPr txBox="1"/>
          <p:nvPr/>
        </p:nvSpPr>
        <p:spPr>
          <a:xfrm>
            <a:off x="5039511" y="0"/>
            <a:ext cx="3581399" cy="1077218"/>
          </a:xfrm>
          <a:prstGeom prst="rect">
            <a:avLst/>
          </a:prstGeom>
          <a:noFill/>
        </p:spPr>
        <p:txBody>
          <a:bodyPr wrap="square" rtlCol="0">
            <a:spAutoFit/>
          </a:bodyPr>
          <a:lstStyle/>
          <a:p>
            <a:pPr algn="ctr"/>
            <a:r>
              <a:rPr lang="en-US" sz="3200" dirty="0" smtClean="0">
                <a:latin typeface="Covered By Your Grace"/>
                <a:cs typeface="Covered By Your Grace"/>
              </a:rPr>
              <a:t>Earth Science Survival Guide</a:t>
            </a:r>
            <a:endParaRPr lang="en-US" sz="3200" dirty="0">
              <a:latin typeface="Covered By Your Grace"/>
              <a:cs typeface="Covered By Your Grace"/>
            </a:endParaRPr>
          </a:p>
        </p:txBody>
      </p:sp>
      <p:sp>
        <p:nvSpPr>
          <p:cNvPr id="7" name="Rectangle 6"/>
          <p:cNvSpPr/>
          <p:nvPr/>
        </p:nvSpPr>
        <p:spPr>
          <a:xfrm>
            <a:off x="4824006" y="1945196"/>
            <a:ext cx="4257009" cy="1954381"/>
          </a:xfrm>
          <a:prstGeom prst="rect">
            <a:avLst/>
          </a:prstGeom>
        </p:spPr>
        <p:txBody>
          <a:bodyPr wrap="square">
            <a:spAutoFit/>
          </a:bodyPr>
          <a:lstStyle/>
          <a:p>
            <a:r>
              <a:rPr lang="en-US" sz="1100" dirty="0" smtClean="0">
                <a:latin typeface="Comic Sans MS"/>
                <a:ea typeface="Times New Roman"/>
                <a:cs typeface="Times New Roman"/>
              </a:rPr>
              <a:t>Welcome to Earth Science!</a:t>
            </a:r>
          </a:p>
          <a:p>
            <a:endParaRPr lang="en-US" sz="1100" dirty="0">
              <a:latin typeface="Comic Sans MS"/>
              <a:ea typeface="Times New Roman"/>
              <a:cs typeface="Times New Roman"/>
            </a:endParaRPr>
          </a:p>
          <a:p>
            <a:r>
              <a:rPr lang="en-US" sz="1100" dirty="0" smtClean="0">
                <a:latin typeface="Comic Sans MS"/>
                <a:ea typeface="Times New Roman"/>
                <a:cs typeface="Times New Roman"/>
              </a:rPr>
              <a:t>Each student received one of these Science Success cheat sheets and it is located in their keepers section of their notebook.</a:t>
            </a:r>
          </a:p>
          <a:p>
            <a:endParaRPr lang="en-US" sz="1100" dirty="0" smtClean="0">
              <a:latin typeface="Comic Sans MS" panose="030F0702030302020204" pitchFamily="66" charset="0"/>
              <a:ea typeface="Times New Roman"/>
              <a:cs typeface="Times New Roman"/>
            </a:endParaRPr>
          </a:p>
          <a:p>
            <a:r>
              <a:rPr lang="en-US" sz="1100" dirty="0">
                <a:latin typeface="Comic Sans MS" panose="030F0702030302020204" pitchFamily="66" charset="0"/>
                <a:ea typeface="Times New Roman"/>
                <a:cs typeface="Times New Roman"/>
              </a:rPr>
              <a:t>S</a:t>
            </a:r>
            <a:r>
              <a:rPr lang="en-US" sz="1100" dirty="0" smtClean="0">
                <a:latin typeface="Comic Sans MS" panose="030F0702030302020204" pitchFamily="66" charset="0"/>
                <a:ea typeface="Times New Roman"/>
                <a:cs typeface="Times New Roman"/>
              </a:rPr>
              <a:t>tudents also received their class syllabus and grade distribution scale the first week of school.  They have a lab safety contract that explains our safety expectations – both of these are also located in the keepers section of their notebook.	</a:t>
            </a:r>
            <a:r>
              <a:rPr lang="en-US" sz="1100" dirty="0" smtClean="0">
                <a:latin typeface="Bell Gothic Std Bold"/>
                <a:ea typeface="Times New Roman"/>
                <a:cs typeface="Times New Roman"/>
              </a:rPr>
              <a:t>	</a:t>
            </a:r>
            <a:endParaRPr lang="en-US" sz="1200" dirty="0">
              <a:latin typeface="Times New Roman"/>
              <a:ea typeface="Times New Roman"/>
              <a:cs typeface="Times New Roman"/>
            </a:endParaRPr>
          </a:p>
        </p:txBody>
      </p:sp>
      <p:sp>
        <p:nvSpPr>
          <p:cNvPr id="8" name="Rounded Rectangle 7"/>
          <p:cNvSpPr/>
          <p:nvPr/>
        </p:nvSpPr>
        <p:spPr>
          <a:xfrm>
            <a:off x="5230011" y="1055987"/>
            <a:ext cx="3200398" cy="677481"/>
          </a:xfrm>
          <a:prstGeom prst="roundRect">
            <a:avLst>
              <a:gd name="adj" fmla="val 12602"/>
            </a:avLst>
          </a:prstGeom>
          <a:noFill/>
          <a:ln w="47625">
            <a:solidFill>
              <a:schemeClr val="tx1"/>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p:cNvPicPr>
            <a:picLocks noChangeAspect="1" noChangeArrowheads="1"/>
          </p:cNvPicPr>
          <p:nvPr/>
        </p:nvPicPr>
        <p:blipFill>
          <a:blip r:embed="rId2"/>
          <a:srcRect/>
          <a:stretch>
            <a:fillRect/>
          </a:stretch>
        </p:blipFill>
        <p:spPr bwMode="auto">
          <a:xfrm rot="5400000">
            <a:off x="6273939" y="4018402"/>
            <a:ext cx="1066800" cy="4400939"/>
          </a:xfrm>
          <a:prstGeom prst="rect">
            <a:avLst/>
          </a:prstGeom>
          <a:noFill/>
          <a:ln w="9525">
            <a:noFill/>
            <a:miter lim="800000"/>
            <a:headEnd/>
            <a:tailEnd/>
          </a:ln>
          <a:effectLst/>
        </p:spPr>
      </p:pic>
      <p:sp>
        <p:nvSpPr>
          <p:cNvPr id="10" name="Rectangle 9"/>
          <p:cNvSpPr/>
          <p:nvPr/>
        </p:nvSpPr>
        <p:spPr>
          <a:xfrm>
            <a:off x="5208025" y="1112955"/>
            <a:ext cx="3276605" cy="584775"/>
          </a:xfrm>
          <a:prstGeom prst="rect">
            <a:avLst/>
          </a:prstGeom>
        </p:spPr>
        <p:txBody>
          <a:bodyPr wrap="square">
            <a:spAutoFit/>
          </a:bodyPr>
          <a:lstStyle/>
          <a:p>
            <a:pPr algn="ctr"/>
            <a:r>
              <a:rPr lang="en-US" sz="1600" dirty="0" smtClean="0">
                <a:latin typeface="Bell Gothic Std Bold"/>
                <a:ea typeface="Times New Roman"/>
                <a:cs typeface="Times New Roman"/>
              </a:rPr>
              <a:t>Strive for Success: </a:t>
            </a:r>
          </a:p>
          <a:p>
            <a:pPr algn="ctr"/>
            <a:r>
              <a:rPr lang="en-US" sz="1600" dirty="0" smtClean="0">
                <a:latin typeface="Bell Gothic Std Bold"/>
                <a:ea typeface="Times New Roman"/>
                <a:cs typeface="Times New Roman"/>
              </a:rPr>
              <a:t>Parents’ </a:t>
            </a:r>
            <a:r>
              <a:rPr lang="en-US" sz="1600" dirty="0">
                <a:latin typeface="Bell Gothic Std Bold"/>
                <a:ea typeface="Times New Roman"/>
                <a:cs typeface="Times New Roman"/>
              </a:rPr>
              <a:t>E</a:t>
            </a:r>
            <a:r>
              <a:rPr lang="en-US" sz="1600" dirty="0" smtClean="0">
                <a:latin typeface="Bell Gothic Std Bold"/>
                <a:ea typeface="Times New Roman"/>
                <a:cs typeface="Times New Roman"/>
              </a:rPr>
              <a:t>dition</a:t>
            </a:r>
            <a:endParaRPr lang="en-US" sz="1600" dirty="0"/>
          </a:p>
        </p:txBody>
      </p:sp>
      <p:sp>
        <p:nvSpPr>
          <p:cNvPr id="11" name="Rectangle 10"/>
          <p:cNvSpPr/>
          <p:nvPr/>
        </p:nvSpPr>
        <p:spPr>
          <a:xfrm>
            <a:off x="4897210" y="5816534"/>
            <a:ext cx="4110599" cy="1446550"/>
          </a:xfrm>
          <a:prstGeom prst="rect">
            <a:avLst/>
          </a:prstGeom>
        </p:spPr>
        <p:txBody>
          <a:bodyPr wrap="square">
            <a:spAutoFit/>
          </a:bodyPr>
          <a:lstStyle/>
          <a:p>
            <a:r>
              <a:rPr lang="en-US" sz="1100" dirty="0" smtClean="0">
                <a:latin typeface="Comic Sans MS"/>
                <a:ea typeface="Times New Roman"/>
                <a:cs typeface="Times New Roman"/>
              </a:rPr>
              <a:t>I  look forward to working with your child this year!  If you have any questions, please contact me via email and I will get back to you within 24 hours (unless it is over the weekend)</a:t>
            </a:r>
            <a:endParaRPr lang="en-US" sz="1100" dirty="0">
              <a:latin typeface="Comic Sans MS"/>
              <a:ea typeface="Times New Roman"/>
              <a:cs typeface="Times New Roman"/>
            </a:endParaRPr>
          </a:p>
          <a:p>
            <a:r>
              <a:rPr lang="en-US" sz="1100" dirty="0" smtClean="0">
                <a:latin typeface="Comic Sans MS"/>
                <a:ea typeface="Times New Roman"/>
                <a:cs typeface="Times New Roman"/>
                <a:hlinkClick r:id="rId3"/>
              </a:rPr>
              <a:t>Adam.wiese@cobbk12.org</a:t>
            </a:r>
            <a:endParaRPr lang="en-US" sz="1100" dirty="0" smtClean="0">
              <a:latin typeface="Comic Sans MS"/>
              <a:ea typeface="Times New Roman"/>
              <a:cs typeface="Times New Roman"/>
            </a:endParaRPr>
          </a:p>
          <a:p>
            <a:endParaRPr lang="en-US" sz="1100" dirty="0" smtClean="0">
              <a:latin typeface="Comic Sans MS"/>
              <a:ea typeface="Times New Roman"/>
              <a:cs typeface="Times New Roman"/>
            </a:endParaRPr>
          </a:p>
          <a:p>
            <a:endParaRPr lang="en-US" sz="1100" dirty="0">
              <a:latin typeface="Comic Sans MS"/>
              <a:ea typeface="Times New Roman"/>
              <a:cs typeface="Times New Roman"/>
            </a:endParaRPr>
          </a:p>
          <a:p>
            <a:r>
              <a:rPr lang="en-US" sz="1100" dirty="0" smtClean="0">
                <a:latin typeface="Bell Gothic Std Bold"/>
                <a:ea typeface="Times New Roman"/>
                <a:cs typeface="Times New Roman"/>
              </a:rPr>
              <a:t>				</a:t>
            </a:r>
            <a:endParaRPr lang="en-US" sz="1200" dirty="0">
              <a:latin typeface="Times New Roman"/>
              <a:ea typeface="Times New Roman"/>
              <a:cs typeface="Times New Roman"/>
            </a:endParaRPr>
          </a:p>
        </p:txBody>
      </p:sp>
      <p:cxnSp>
        <p:nvCxnSpPr>
          <p:cNvPr id="13" name="Straight Connector 12"/>
          <p:cNvCxnSpPr/>
          <p:nvPr/>
        </p:nvCxnSpPr>
        <p:spPr>
          <a:xfrm rot="5400000">
            <a:off x="1133564" y="3429000"/>
            <a:ext cx="6858000" cy="1588"/>
          </a:xfrm>
          <a:prstGeom prst="line">
            <a:avLst/>
          </a:prstGeom>
          <a:ln w="6350" cmpd="sng">
            <a:prstDash val="dash"/>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noChangeArrowheads="1"/>
          </p:cNvPicPr>
          <p:nvPr/>
        </p:nvPicPr>
        <p:blipFill>
          <a:blip r:embed="rId2"/>
          <a:srcRect/>
          <a:stretch>
            <a:fillRect/>
          </a:stretch>
        </p:blipFill>
        <p:spPr bwMode="auto">
          <a:xfrm rot="5400000">
            <a:off x="6159210" y="2652382"/>
            <a:ext cx="1428794" cy="4400939"/>
          </a:xfrm>
          <a:prstGeom prst="rect">
            <a:avLst/>
          </a:prstGeom>
          <a:noFill/>
          <a:ln w="9525">
            <a:noFill/>
            <a:miter lim="800000"/>
            <a:headEnd/>
            <a:tailEnd/>
          </a:ln>
          <a:effectLst/>
        </p:spPr>
      </p:pic>
      <p:sp>
        <p:nvSpPr>
          <p:cNvPr id="2" name="TextBox 1"/>
          <p:cNvSpPr txBox="1"/>
          <p:nvPr/>
        </p:nvSpPr>
        <p:spPr>
          <a:xfrm>
            <a:off x="92289" y="262647"/>
            <a:ext cx="2209800" cy="7086555"/>
          </a:xfrm>
          <a:prstGeom prst="rect">
            <a:avLst/>
          </a:prstGeom>
          <a:noFill/>
        </p:spPr>
        <p:txBody>
          <a:bodyPr wrap="square" rtlCol="0">
            <a:spAutoFit/>
          </a:bodyPr>
          <a:lstStyle/>
          <a:p>
            <a:pPr algn="ctr"/>
            <a:r>
              <a:rPr lang="en-US" sz="1400" b="1" u="sng" dirty="0"/>
              <a:t>Supply Donation Wish List for </a:t>
            </a:r>
            <a:r>
              <a:rPr lang="en-US" sz="1400" b="1" u="sng" dirty="0" smtClean="0"/>
              <a:t>Class:</a:t>
            </a:r>
            <a:endParaRPr lang="en-US" sz="1400" dirty="0"/>
          </a:p>
          <a:p>
            <a:r>
              <a:rPr lang="en-US" sz="1150" dirty="0"/>
              <a:t> </a:t>
            </a:r>
          </a:p>
          <a:p>
            <a:r>
              <a:rPr lang="en-US" sz="1150" dirty="0"/>
              <a:t>2 ½ gallon NATURAL SPRING </a:t>
            </a:r>
            <a:endParaRPr lang="en-US" sz="1150" dirty="0" smtClean="0"/>
          </a:p>
          <a:p>
            <a:r>
              <a:rPr lang="en-US" sz="1150" dirty="0" smtClean="0"/>
              <a:t>WATER </a:t>
            </a:r>
            <a:r>
              <a:rPr lang="en-US" sz="1150" dirty="0"/>
              <a:t>(handy tap)</a:t>
            </a:r>
          </a:p>
          <a:p>
            <a:endParaRPr lang="en-US" sz="1150" dirty="0" smtClean="0"/>
          </a:p>
          <a:p>
            <a:r>
              <a:rPr lang="en-US" sz="1150" dirty="0" smtClean="0"/>
              <a:t>10 pack colored pencils</a:t>
            </a:r>
          </a:p>
          <a:p>
            <a:r>
              <a:rPr lang="en-US" sz="1150" dirty="0"/>
              <a:t> </a:t>
            </a:r>
          </a:p>
          <a:p>
            <a:r>
              <a:rPr lang="en-US" sz="1150" dirty="0"/>
              <a:t>5</a:t>
            </a:r>
            <a:r>
              <a:rPr lang="en-US" sz="1150" dirty="0" smtClean="0"/>
              <a:t> </a:t>
            </a:r>
            <a:r>
              <a:rPr lang="en-US" sz="1150" dirty="0"/>
              <a:t>boxes of cornstarch</a:t>
            </a:r>
          </a:p>
          <a:p>
            <a:r>
              <a:rPr lang="en-US" sz="1150" dirty="0"/>
              <a:t> </a:t>
            </a:r>
          </a:p>
          <a:p>
            <a:r>
              <a:rPr lang="en-US" sz="1150" dirty="0" smtClean="0"/>
              <a:t>100 wide tumbler clear cups</a:t>
            </a:r>
          </a:p>
          <a:p>
            <a:r>
              <a:rPr lang="en-US" sz="1150" dirty="0" smtClean="0"/>
              <a:t>(punch cups)</a:t>
            </a:r>
            <a:endParaRPr lang="en-US" sz="1150" dirty="0"/>
          </a:p>
          <a:p>
            <a:r>
              <a:rPr lang="en-US" sz="1150" dirty="0"/>
              <a:t> </a:t>
            </a:r>
          </a:p>
          <a:p>
            <a:r>
              <a:rPr lang="en-US" sz="1150" dirty="0"/>
              <a:t>50 Diamond 2 oz. mini clear cups</a:t>
            </a:r>
          </a:p>
          <a:p>
            <a:r>
              <a:rPr lang="en-US" sz="1150" dirty="0"/>
              <a:t> </a:t>
            </a:r>
          </a:p>
          <a:p>
            <a:r>
              <a:rPr lang="en-US" sz="1150" dirty="0"/>
              <a:t>6</a:t>
            </a:r>
            <a:r>
              <a:rPr lang="en-US" sz="1150" dirty="0" smtClean="0"/>
              <a:t> </a:t>
            </a:r>
            <a:r>
              <a:rPr lang="en-US" sz="1150" dirty="0"/>
              <a:t>- 5 oz. cans of evaporated milk</a:t>
            </a:r>
          </a:p>
          <a:p>
            <a:r>
              <a:rPr lang="en-US" sz="1150" dirty="0"/>
              <a:t> </a:t>
            </a:r>
          </a:p>
          <a:p>
            <a:r>
              <a:rPr lang="en-US" sz="1150" dirty="0"/>
              <a:t>8</a:t>
            </a:r>
            <a:r>
              <a:rPr lang="en-US" sz="1150" dirty="0" smtClean="0"/>
              <a:t> </a:t>
            </a:r>
            <a:r>
              <a:rPr lang="en-US" sz="1150" dirty="0"/>
              <a:t>bags of  mini marshmallows</a:t>
            </a:r>
          </a:p>
          <a:p>
            <a:r>
              <a:rPr lang="en-US" sz="1150" dirty="0"/>
              <a:t> </a:t>
            </a:r>
          </a:p>
          <a:p>
            <a:r>
              <a:rPr lang="en-US" sz="1150" dirty="0" smtClean="0"/>
              <a:t>10 </a:t>
            </a:r>
            <a:r>
              <a:rPr lang="en-US" sz="1150" dirty="0"/>
              <a:t>- 9oz bags of semi-sweet chocolate chips</a:t>
            </a:r>
          </a:p>
          <a:p>
            <a:r>
              <a:rPr lang="en-US" sz="1150" dirty="0"/>
              <a:t> </a:t>
            </a:r>
          </a:p>
          <a:p>
            <a:r>
              <a:rPr lang="en-US" sz="1150" dirty="0"/>
              <a:t>7</a:t>
            </a:r>
            <a:r>
              <a:rPr lang="en-US" sz="1150" dirty="0" smtClean="0"/>
              <a:t> </a:t>
            </a:r>
            <a:r>
              <a:rPr lang="en-US" sz="1150" dirty="0"/>
              <a:t>boxes of Hungry Jack Complete (just add water) pancake mix</a:t>
            </a:r>
          </a:p>
          <a:p>
            <a:r>
              <a:rPr lang="en-US" sz="1150" dirty="0"/>
              <a:t> </a:t>
            </a:r>
          </a:p>
          <a:p>
            <a:r>
              <a:rPr lang="en-US" sz="1150" dirty="0"/>
              <a:t>1</a:t>
            </a:r>
            <a:r>
              <a:rPr lang="en-US" sz="1150" dirty="0" smtClean="0"/>
              <a:t> </a:t>
            </a:r>
            <a:r>
              <a:rPr lang="en-US" sz="1150" dirty="0"/>
              <a:t>dozen 12 oz. cans Orange Crush (density lab</a:t>
            </a:r>
            <a:r>
              <a:rPr lang="en-US" sz="1150" dirty="0" smtClean="0"/>
              <a:t>)</a:t>
            </a:r>
          </a:p>
          <a:p>
            <a:endParaRPr lang="en-US" sz="1150" dirty="0"/>
          </a:p>
          <a:p>
            <a:r>
              <a:rPr lang="en-US" sz="1150" dirty="0"/>
              <a:t>1</a:t>
            </a:r>
            <a:r>
              <a:rPr lang="en-US" sz="1150" dirty="0" smtClean="0"/>
              <a:t> </a:t>
            </a:r>
            <a:r>
              <a:rPr lang="en-US" sz="1150" dirty="0"/>
              <a:t>dozen 12 oz. cans Diet Coke (density lab</a:t>
            </a:r>
            <a:r>
              <a:rPr lang="en-US" sz="1150" dirty="0" smtClean="0"/>
              <a:t>)</a:t>
            </a:r>
          </a:p>
          <a:p>
            <a:endParaRPr lang="en-US" sz="1150" dirty="0"/>
          </a:p>
          <a:p>
            <a:r>
              <a:rPr lang="en-US" sz="1150" dirty="0" smtClean="0"/>
              <a:t>4 – 8 pack caffeine free 7.5 fl. Oz. soda (survivor unit)</a:t>
            </a:r>
          </a:p>
          <a:p>
            <a:endParaRPr lang="en-US" sz="1150" dirty="0"/>
          </a:p>
          <a:p>
            <a:r>
              <a:rPr lang="en-US" sz="1150" dirty="0"/>
              <a:t>1 bag of milky ways (rock lab)</a:t>
            </a:r>
          </a:p>
          <a:p>
            <a:r>
              <a:rPr lang="en-US" sz="1150" dirty="0"/>
              <a:t> </a:t>
            </a:r>
          </a:p>
          <a:p>
            <a:r>
              <a:rPr lang="en-US" sz="1150" dirty="0"/>
              <a:t>1 bag of </a:t>
            </a:r>
            <a:r>
              <a:rPr lang="en-US" sz="1150" dirty="0" err="1"/>
              <a:t>twix</a:t>
            </a:r>
            <a:r>
              <a:rPr lang="en-US" sz="1150" dirty="0"/>
              <a:t> (rock lab)</a:t>
            </a:r>
          </a:p>
          <a:p>
            <a:endParaRPr lang="en-US" sz="1200" dirty="0"/>
          </a:p>
          <a:p>
            <a:r>
              <a:rPr lang="en-US" sz="1200" dirty="0"/>
              <a:t> </a:t>
            </a:r>
          </a:p>
        </p:txBody>
      </p:sp>
      <p:sp>
        <p:nvSpPr>
          <p:cNvPr id="3" name="TextBox 2"/>
          <p:cNvSpPr txBox="1"/>
          <p:nvPr/>
        </p:nvSpPr>
        <p:spPr>
          <a:xfrm>
            <a:off x="2239185" y="382036"/>
            <a:ext cx="2133600" cy="6678751"/>
          </a:xfrm>
          <a:prstGeom prst="rect">
            <a:avLst/>
          </a:prstGeom>
          <a:noFill/>
        </p:spPr>
        <p:txBody>
          <a:bodyPr wrap="square" rtlCol="0">
            <a:spAutoFit/>
          </a:bodyPr>
          <a:lstStyle/>
          <a:p>
            <a:r>
              <a:rPr lang="en-US" sz="1150" dirty="0"/>
              <a:t>1 bag of airheads (</a:t>
            </a:r>
            <a:r>
              <a:rPr lang="en-US" sz="1150" dirty="0" smtClean="0"/>
              <a:t>density </a:t>
            </a:r>
            <a:r>
              <a:rPr lang="en-US" sz="1150" dirty="0"/>
              <a:t>lab)</a:t>
            </a:r>
          </a:p>
          <a:p>
            <a:r>
              <a:rPr lang="en-US" sz="1150" dirty="0"/>
              <a:t> </a:t>
            </a:r>
          </a:p>
          <a:p>
            <a:r>
              <a:rPr lang="en-US" sz="1150" dirty="0" smtClean="0"/>
              <a:t>6 packs </a:t>
            </a:r>
            <a:r>
              <a:rPr lang="en-US" sz="1150" dirty="0"/>
              <a:t>“D” cell batteries</a:t>
            </a:r>
          </a:p>
          <a:p>
            <a:r>
              <a:rPr lang="en-US" sz="1150" dirty="0"/>
              <a:t>  </a:t>
            </a:r>
          </a:p>
          <a:p>
            <a:r>
              <a:rPr lang="en-US" sz="1150" dirty="0" smtClean="0"/>
              <a:t>5 packs </a:t>
            </a:r>
            <a:r>
              <a:rPr lang="en-US" sz="1150" dirty="0" err="1" smtClean="0"/>
              <a:t>Astrobright</a:t>
            </a:r>
            <a:r>
              <a:rPr lang="en-US" sz="1150" dirty="0" smtClean="0"/>
              <a:t> </a:t>
            </a:r>
            <a:r>
              <a:rPr lang="en-US" sz="1150" dirty="0"/>
              <a:t>paper for laser, inkjet, copier (bright or neon colors)</a:t>
            </a:r>
          </a:p>
          <a:p>
            <a:r>
              <a:rPr lang="en-US" sz="1150" dirty="0"/>
              <a:t> </a:t>
            </a:r>
          </a:p>
          <a:p>
            <a:r>
              <a:rPr lang="en-US" sz="1150" dirty="0" smtClean="0"/>
              <a:t>1 Long-handled </a:t>
            </a:r>
            <a:r>
              <a:rPr lang="en-US" sz="1150" dirty="0"/>
              <a:t>broom and clip-on </a:t>
            </a:r>
            <a:r>
              <a:rPr lang="en-US" sz="1150" dirty="0" smtClean="0"/>
              <a:t>dustpan</a:t>
            </a:r>
            <a:endParaRPr lang="en-US" sz="1150" dirty="0"/>
          </a:p>
          <a:p>
            <a:r>
              <a:rPr lang="en-US" sz="1150" dirty="0"/>
              <a:t> </a:t>
            </a:r>
          </a:p>
          <a:p>
            <a:r>
              <a:rPr lang="en-US" sz="1150" dirty="0" smtClean="0"/>
              <a:t>Dish soap (Dawn) for sinks</a:t>
            </a:r>
          </a:p>
          <a:p>
            <a:endParaRPr lang="en-US" sz="1150" dirty="0"/>
          </a:p>
          <a:p>
            <a:r>
              <a:rPr lang="en-US" sz="1150" dirty="0" smtClean="0"/>
              <a:t>Plastic Fork and Knives</a:t>
            </a:r>
            <a:r>
              <a:rPr lang="en-US" sz="1150" dirty="0"/>
              <a:t> </a:t>
            </a:r>
          </a:p>
          <a:p>
            <a:r>
              <a:rPr lang="en-US" sz="1150" dirty="0"/>
              <a:t> </a:t>
            </a:r>
          </a:p>
          <a:p>
            <a:r>
              <a:rPr lang="en-US" sz="1150" smtClean="0"/>
              <a:t>Glue sticks</a:t>
            </a:r>
            <a:endParaRPr lang="en-US" sz="1150" dirty="0"/>
          </a:p>
          <a:p>
            <a:r>
              <a:rPr lang="en-US" sz="1150" dirty="0"/>
              <a:t> </a:t>
            </a:r>
          </a:p>
          <a:p>
            <a:r>
              <a:rPr lang="en-US" sz="1150" dirty="0"/>
              <a:t>3 bags individually wrapped Starburst Candy</a:t>
            </a:r>
          </a:p>
          <a:p>
            <a:r>
              <a:rPr lang="en-US" sz="1150" dirty="0"/>
              <a:t> </a:t>
            </a:r>
          </a:p>
          <a:p>
            <a:r>
              <a:rPr lang="en-US" sz="1150" dirty="0"/>
              <a:t>Tiny </a:t>
            </a:r>
            <a:r>
              <a:rPr lang="en-US" sz="1150" dirty="0" smtClean="0"/>
              <a:t>treats and candies </a:t>
            </a:r>
            <a:r>
              <a:rPr lang="en-US" sz="1150" dirty="0"/>
              <a:t>for rewards </a:t>
            </a:r>
            <a:endParaRPr lang="en-US" sz="1150" dirty="0" smtClean="0"/>
          </a:p>
          <a:p>
            <a:endParaRPr lang="en-US" sz="1150" dirty="0" smtClean="0"/>
          </a:p>
          <a:p>
            <a:r>
              <a:rPr lang="en-US" sz="1150" dirty="0" smtClean="0"/>
              <a:t>Pancake griddle</a:t>
            </a:r>
          </a:p>
          <a:p>
            <a:endParaRPr lang="en-US" sz="1150" dirty="0"/>
          </a:p>
          <a:p>
            <a:r>
              <a:rPr lang="en-US" sz="1150" dirty="0" smtClean="0"/>
              <a:t>Lamps new or used</a:t>
            </a:r>
          </a:p>
          <a:p>
            <a:endParaRPr lang="en-US" sz="1150" dirty="0"/>
          </a:p>
          <a:p>
            <a:r>
              <a:rPr lang="en-US" sz="1150" dirty="0" smtClean="0"/>
              <a:t>Scissors (adult sized)</a:t>
            </a:r>
          </a:p>
          <a:p>
            <a:endParaRPr lang="en-US" sz="1150" dirty="0"/>
          </a:p>
          <a:p>
            <a:endParaRPr lang="en-US" sz="1150" dirty="0" smtClean="0"/>
          </a:p>
          <a:p>
            <a:endParaRPr lang="en-US" sz="1150" dirty="0"/>
          </a:p>
          <a:p>
            <a:endParaRPr lang="en-US" sz="1150" dirty="0" smtClean="0"/>
          </a:p>
          <a:p>
            <a:endParaRPr lang="en-US" sz="1200" dirty="0"/>
          </a:p>
          <a:p>
            <a:endParaRPr lang="en-US" sz="1200" dirty="0" smtClean="0"/>
          </a:p>
          <a:p>
            <a:endParaRPr lang="en-US" sz="1200" dirty="0"/>
          </a:p>
          <a:p>
            <a:endParaRPr lang="en-US" sz="1200" dirty="0"/>
          </a:p>
          <a:p>
            <a:endParaRPr lang="en-US" sz="1200" dirty="0"/>
          </a:p>
        </p:txBody>
      </p:sp>
      <p:grpSp>
        <p:nvGrpSpPr>
          <p:cNvPr id="6" name="Group 4"/>
          <p:cNvGrpSpPr>
            <a:grpSpLocks noChangeAspect="1"/>
          </p:cNvGrpSpPr>
          <p:nvPr/>
        </p:nvGrpSpPr>
        <p:grpSpPr bwMode="auto">
          <a:xfrm>
            <a:off x="4302125" y="3402012"/>
            <a:ext cx="4926013" cy="2282823"/>
            <a:chOff x="2710" y="2143"/>
            <a:chExt cx="3103" cy="1438"/>
          </a:xfrm>
        </p:grpSpPr>
        <p:sp>
          <p:nvSpPr>
            <p:cNvPr id="15" name="AutoShape 3"/>
            <p:cNvSpPr>
              <a:spLocks noChangeAspect="1" noChangeArrowheads="1" noTextEdit="1"/>
            </p:cNvSpPr>
            <p:nvPr/>
          </p:nvSpPr>
          <p:spPr bwMode="auto">
            <a:xfrm>
              <a:off x="2763" y="2143"/>
              <a:ext cx="3050" cy="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Rectangle 5"/>
            <p:cNvSpPr>
              <a:spLocks noChangeArrowheads="1"/>
            </p:cNvSpPr>
            <p:nvPr/>
          </p:nvSpPr>
          <p:spPr bwMode="auto">
            <a:xfrm>
              <a:off x="3713" y="2664"/>
              <a:ext cx="109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Times New Roman" panose="02020603050405020304" pitchFamily="18" charset="0"/>
                </a:rPr>
                <a:t>Grade Distribution &amp; Assessment: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7" name="Rectangle 6"/>
            <p:cNvSpPr>
              <a:spLocks noChangeArrowheads="1"/>
            </p:cNvSpPr>
            <p:nvPr/>
          </p:nvSpPr>
          <p:spPr bwMode="auto">
            <a:xfrm>
              <a:off x="4753" y="2665"/>
              <a:ext cx="4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8" name="Rectangle 7"/>
            <p:cNvSpPr>
              <a:spLocks noChangeArrowheads="1"/>
            </p:cNvSpPr>
            <p:nvPr/>
          </p:nvSpPr>
          <p:spPr bwMode="auto">
            <a:xfrm>
              <a:off x="2710" y="2753"/>
              <a:ext cx="4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 name="Rectangle 8"/>
            <p:cNvSpPr>
              <a:spLocks noChangeArrowheads="1"/>
            </p:cNvSpPr>
            <p:nvPr/>
          </p:nvSpPr>
          <p:spPr bwMode="auto">
            <a:xfrm>
              <a:off x="2964" y="2753"/>
              <a:ext cx="4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 name="Rectangle 9"/>
            <p:cNvSpPr>
              <a:spLocks noChangeArrowheads="1"/>
            </p:cNvSpPr>
            <p:nvPr/>
          </p:nvSpPr>
          <p:spPr bwMode="auto">
            <a:xfrm>
              <a:off x="3332" y="2844"/>
              <a:ext cx="39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Times New Roman" panose="02020603050405020304" pitchFamily="18" charset="0"/>
                </a:rPr>
                <a:t>SOURCE: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 name="Rectangle 10"/>
            <p:cNvSpPr>
              <a:spLocks noChangeArrowheads="1"/>
            </p:cNvSpPr>
            <p:nvPr/>
          </p:nvSpPr>
          <p:spPr bwMode="auto">
            <a:xfrm>
              <a:off x="3685" y="2845"/>
              <a:ext cx="4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2" name="Rectangle 11"/>
            <p:cNvSpPr>
              <a:spLocks noChangeArrowheads="1"/>
            </p:cNvSpPr>
            <p:nvPr/>
          </p:nvSpPr>
          <p:spPr bwMode="auto">
            <a:xfrm>
              <a:off x="4640" y="2844"/>
              <a:ext cx="37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3" name="Rectangle 12"/>
            <p:cNvSpPr>
              <a:spLocks noChangeArrowheads="1"/>
            </p:cNvSpPr>
            <p:nvPr/>
          </p:nvSpPr>
          <p:spPr bwMode="auto">
            <a:xfrm>
              <a:off x="4976" y="2844"/>
              <a:ext cx="53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Times New Roman" panose="02020603050405020304" pitchFamily="18" charset="0"/>
                </a:rPr>
                <a:t>PERCENTAGE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4" name="Rectangle 13"/>
            <p:cNvSpPr>
              <a:spLocks noChangeArrowheads="1"/>
            </p:cNvSpPr>
            <p:nvPr/>
          </p:nvSpPr>
          <p:spPr bwMode="auto">
            <a:xfrm>
              <a:off x="5465" y="2845"/>
              <a:ext cx="4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5" name="Rectangle 14"/>
            <p:cNvSpPr>
              <a:spLocks noChangeArrowheads="1"/>
            </p:cNvSpPr>
            <p:nvPr/>
          </p:nvSpPr>
          <p:spPr bwMode="auto">
            <a:xfrm>
              <a:off x="2748" y="2933"/>
              <a:ext cx="569"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6" name="Rectangle 15"/>
            <p:cNvSpPr>
              <a:spLocks noChangeArrowheads="1"/>
            </p:cNvSpPr>
            <p:nvPr/>
          </p:nvSpPr>
          <p:spPr bwMode="auto">
            <a:xfrm>
              <a:off x="3278" y="2933"/>
              <a:ext cx="35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Summative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7" name="Rectangle 16"/>
            <p:cNvSpPr>
              <a:spLocks noChangeArrowheads="1"/>
            </p:cNvSpPr>
            <p:nvPr/>
          </p:nvSpPr>
          <p:spPr bwMode="auto">
            <a:xfrm>
              <a:off x="3599" y="2933"/>
              <a:ext cx="4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8" name="Rectangle 17"/>
            <p:cNvSpPr>
              <a:spLocks noChangeArrowheads="1"/>
            </p:cNvSpPr>
            <p:nvPr/>
          </p:nvSpPr>
          <p:spPr bwMode="auto">
            <a:xfrm>
              <a:off x="3617" y="2933"/>
              <a:ext cx="6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9" name="Rectangle 18"/>
            <p:cNvSpPr>
              <a:spLocks noChangeArrowheads="1"/>
            </p:cNvSpPr>
            <p:nvPr/>
          </p:nvSpPr>
          <p:spPr bwMode="auto">
            <a:xfrm>
              <a:off x="3652" y="2933"/>
              <a:ext cx="4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0" name="Rectangle 19"/>
            <p:cNvSpPr>
              <a:spLocks noChangeArrowheads="1"/>
            </p:cNvSpPr>
            <p:nvPr/>
          </p:nvSpPr>
          <p:spPr bwMode="auto">
            <a:xfrm>
              <a:off x="3669" y="2933"/>
              <a:ext cx="240"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TESTS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1" name="Rectangle 20"/>
            <p:cNvSpPr>
              <a:spLocks noChangeArrowheads="1"/>
            </p:cNvSpPr>
            <p:nvPr/>
          </p:nvSpPr>
          <p:spPr bwMode="auto">
            <a:xfrm>
              <a:off x="3877" y="2933"/>
              <a:ext cx="4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2" name="Rectangle 21"/>
            <p:cNvSpPr>
              <a:spLocks noChangeArrowheads="1"/>
            </p:cNvSpPr>
            <p:nvPr/>
          </p:nvSpPr>
          <p:spPr bwMode="auto">
            <a:xfrm>
              <a:off x="2748" y="3023"/>
              <a:ext cx="569"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3" name="Rectangle 22"/>
            <p:cNvSpPr>
              <a:spLocks noChangeArrowheads="1"/>
            </p:cNvSpPr>
            <p:nvPr/>
          </p:nvSpPr>
          <p:spPr bwMode="auto">
            <a:xfrm>
              <a:off x="3278" y="3023"/>
              <a:ext cx="35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Summative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4" name="Rectangle 23"/>
            <p:cNvSpPr>
              <a:spLocks noChangeArrowheads="1"/>
            </p:cNvSpPr>
            <p:nvPr/>
          </p:nvSpPr>
          <p:spPr bwMode="auto">
            <a:xfrm>
              <a:off x="3599" y="3023"/>
              <a:ext cx="6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5" name="Rectangle 24"/>
            <p:cNvSpPr>
              <a:spLocks noChangeArrowheads="1"/>
            </p:cNvSpPr>
            <p:nvPr/>
          </p:nvSpPr>
          <p:spPr bwMode="auto">
            <a:xfrm>
              <a:off x="3617" y="3023"/>
              <a:ext cx="65"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6" name="Rectangle 25"/>
            <p:cNvSpPr>
              <a:spLocks noChangeArrowheads="1"/>
            </p:cNvSpPr>
            <p:nvPr/>
          </p:nvSpPr>
          <p:spPr bwMode="auto">
            <a:xfrm>
              <a:off x="3652" y="3023"/>
              <a:ext cx="4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7" name="Rectangle 26"/>
            <p:cNvSpPr>
              <a:spLocks noChangeArrowheads="1"/>
            </p:cNvSpPr>
            <p:nvPr/>
          </p:nvSpPr>
          <p:spPr bwMode="auto">
            <a:xfrm>
              <a:off x="3670" y="3023"/>
              <a:ext cx="328"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QUIZZES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8" name="Rectangle 27"/>
            <p:cNvSpPr>
              <a:spLocks noChangeArrowheads="1"/>
            </p:cNvSpPr>
            <p:nvPr/>
          </p:nvSpPr>
          <p:spPr bwMode="auto">
            <a:xfrm>
              <a:off x="3964" y="3023"/>
              <a:ext cx="4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9" name="Rectangle 28"/>
            <p:cNvSpPr>
              <a:spLocks noChangeArrowheads="1"/>
            </p:cNvSpPr>
            <p:nvPr/>
          </p:nvSpPr>
          <p:spPr bwMode="auto">
            <a:xfrm>
              <a:off x="2748" y="3113"/>
              <a:ext cx="569"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0" name="Rectangle 29"/>
            <p:cNvSpPr>
              <a:spLocks noChangeArrowheads="1"/>
            </p:cNvSpPr>
            <p:nvPr/>
          </p:nvSpPr>
          <p:spPr bwMode="auto">
            <a:xfrm>
              <a:off x="3278" y="3113"/>
              <a:ext cx="35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Summative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1" name="Rectangle 30"/>
            <p:cNvSpPr>
              <a:spLocks noChangeArrowheads="1"/>
            </p:cNvSpPr>
            <p:nvPr/>
          </p:nvSpPr>
          <p:spPr bwMode="auto">
            <a:xfrm>
              <a:off x="3599" y="3113"/>
              <a:ext cx="8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2" name="Rectangle 31"/>
            <p:cNvSpPr>
              <a:spLocks noChangeArrowheads="1"/>
            </p:cNvSpPr>
            <p:nvPr/>
          </p:nvSpPr>
          <p:spPr bwMode="auto">
            <a:xfrm>
              <a:off x="3617" y="3113"/>
              <a:ext cx="6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Times New Roman" panose="02020603050405020304" pitchFamily="18" charset="0"/>
                </a:rPr>
                <a:t> </a:t>
              </a:r>
              <a:r>
                <a:rPr lang="en-US" altLang="en-US" sz="1000" dirty="0" smtClean="0">
                  <a:solidFill>
                    <a:srgbClr val="000000"/>
                  </a:solidFill>
                  <a:latin typeface="Times New Roman" panose="02020603050405020304" pitchFamily="18"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4" name="Rectangle 33"/>
            <p:cNvSpPr>
              <a:spLocks noChangeArrowheads="1"/>
            </p:cNvSpPr>
            <p:nvPr/>
          </p:nvSpPr>
          <p:spPr bwMode="auto">
            <a:xfrm>
              <a:off x="3670" y="3113"/>
              <a:ext cx="67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smtClean="0">
                  <a:solidFill>
                    <a:srgbClr val="000000"/>
                  </a:solidFill>
                  <a:latin typeface="Times New Roman" panose="02020603050405020304" pitchFamily="18" charset="0"/>
                </a:rPr>
                <a:t>INVESTIGATION</a:t>
              </a:r>
              <a:r>
                <a:rPr kumimoji="0" lang="en-US" altLang="en-US" sz="1000" b="0" i="0" u="none" strike="noStrike" cap="none" normalizeH="0" baseline="0" dirty="0" smtClean="0">
                  <a:ln>
                    <a:noFill/>
                  </a:ln>
                  <a:solidFill>
                    <a:srgbClr val="000000"/>
                  </a:solidFill>
                  <a:effectLst/>
                  <a:latin typeface="Times New Roman" panose="02020603050405020304" pitchFamily="18" charset="0"/>
                </a:rPr>
                <a:t>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5" name="Rectangle 34"/>
            <p:cNvSpPr>
              <a:spLocks noChangeArrowheads="1"/>
            </p:cNvSpPr>
            <p:nvPr/>
          </p:nvSpPr>
          <p:spPr bwMode="auto">
            <a:xfrm>
              <a:off x="3849" y="3113"/>
              <a:ext cx="4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6" name="Rectangle 35"/>
            <p:cNvSpPr>
              <a:spLocks noChangeArrowheads="1"/>
            </p:cNvSpPr>
            <p:nvPr/>
          </p:nvSpPr>
          <p:spPr bwMode="auto">
            <a:xfrm>
              <a:off x="2748" y="3203"/>
              <a:ext cx="569"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7" name="Rectangle 36"/>
            <p:cNvSpPr>
              <a:spLocks noChangeArrowheads="1"/>
            </p:cNvSpPr>
            <p:nvPr/>
          </p:nvSpPr>
          <p:spPr bwMode="auto">
            <a:xfrm>
              <a:off x="3278" y="3203"/>
              <a:ext cx="185"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Form</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8" name="Rectangle 37"/>
            <p:cNvSpPr>
              <a:spLocks noChangeArrowheads="1"/>
            </p:cNvSpPr>
            <p:nvPr/>
          </p:nvSpPr>
          <p:spPr bwMode="auto">
            <a:xfrm>
              <a:off x="3429" y="3203"/>
              <a:ext cx="19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Times New Roman" panose="02020603050405020304" pitchFamily="18" charset="0"/>
                </a:rPr>
                <a:t> </a:t>
              </a:r>
              <a:r>
                <a:rPr kumimoji="0" lang="en-US" altLang="en-US" sz="1000" b="0" i="0" u="none" strike="noStrike" cap="none" normalizeH="0" baseline="0" dirty="0" err="1" smtClean="0">
                  <a:ln>
                    <a:noFill/>
                  </a:ln>
                  <a:solidFill>
                    <a:srgbClr val="000000"/>
                  </a:solidFill>
                  <a:effectLst/>
                  <a:latin typeface="Times New Roman" panose="02020603050405020304" pitchFamily="18" charset="0"/>
                </a:rPr>
                <a:t>ative</a:t>
              </a:r>
              <a:r>
                <a:rPr kumimoji="0" lang="en-US" altLang="en-US" sz="1000" b="0" i="0" u="none" strike="noStrike" cap="none" normalizeH="0" baseline="0" dirty="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9" name="Rectangle 38"/>
            <p:cNvSpPr>
              <a:spLocks noChangeArrowheads="1"/>
            </p:cNvSpPr>
            <p:nvPr/>
          </p:nvSpPr>
          <p:spPr bwMode="auto">
            <a:xfrm>
              <a:off x="3584" y="3203"/>
              <a:ext cx="6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0" name="Rectangle 39"/>
            <p:cNvSpPr>
              <a:spLocks noChangeArrowheads="1"/>
            </p:cNvSpPr>
            <p:nvPr/>
          </p:nvSpPr>
          <p:spPr bwMode="auto">
            <a:xfrm>
              <a:off x="3620" y="3203"/>
              <a:ext cx="4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1" name="Rectangle 40"/>
            <p:cNvSpPr>
              <a:spLocks noChangeArrowheads="1"/>
            </p:cNvSpPr>
            <p:nvPr/>
          </p:nvSpPr>
          <p:spPr bwMode="auto">
            <a:xfrm>
              <a:off x="3638" y="3203"/>
              <a:ext cx="12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Times New Roman" panose="02020603050405020304" pitchFamily="18" charset="0"/>
                </a:rPr>
                <a:t> CL</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2" name="Rectangle 41"/>
            <p:cNvSpPr>
              <a:spLocks noChangeArrowheads="1"/>
            </p:cNvSpPr>
            <p:nvPr/>
          </p:nvSpPr>
          <p:spPr bwMode="auto">
            <a:xfrm>
              <a:off x="3727" y="3203"/>
              <a:ext cx="7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Times New Roman" panose="02020603050405020304" pitchFamily="18" charset="0"/>
                </a:rPr>
                <a:t> A</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3" name="Rectangle 42"/>
            <p:cNvSpPr>
              <a:spLocks noChangeArrowheads="1"/>
            </p:cNvSpPr>
            <p:nvPr/>
          </p:nvSpPr>
          <p:spPr bwMode="auto">
            <a:xfrm>
              <a:off x="3778" y="3203"/>
              <a:ext cx="186"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Times New Roman" panose="02020603050405020304" pitchFamily="18" charset="0"/>
                </a:rPr>
                <a:t> SSW</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4" name="Rectangle 43"/>
            <p:cNvSpPr>
              <a:spLocks noChangeArrowheads="1"/>
            </p:cNvSpPr>
            <p:nvPr/>
          </p:nvSpPr>
          <p:spPr bwMode="auto">
            <a:xfrm>
              <a:off x="3923" y="3203"/>
              <a:ext cx="9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Times New Roman" panose="02020603050405020304" pitchFamily="18" charset="0"/>
                </a:rPr>
                <a:t>  O</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5" name="Rectangle 44"/>
            <p:cNvSpPr>
              <a:spLocks noChangeArrowheads="1"/>
            </p:cNvSpPr>
            <p:nvPr/>
          </p:nvSpPr>
          <p:spPr bwMode="auto">
            <a:xfrm>
              <a:off x="3974" y="3203"/>
              <a:ext cx="38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Times New Roman" panose="02020603050405020304" pitchFamily="18" charset="0"/>
                </a:rPr>
                <a:t>  RK / IAN</a:t>
              </a:r>
              <a:r>
                <a:rPr kumimoji="0" lang="en-US" altLang="en-US" sz="1000" b="0" i="0" u="none" strike="noStrike" cap="none" normalizeH="0" dirty="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7" name="Rectangle 46"/>
            <p:cNvSpPr>
              <a:spLocks noChangeArrowheads="1"/>
            </p:cNvSpPr>
            <p:nvPr/>
          </p:nvSpPr>
          <p:spPr bwMode="auto">
            <a:xfrm>
              <a:off x="4217" y="3203"/>
              <a:ext cx="4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8" name="Rectangle 47"/>
            <p:cNvSpPr>
              <a:spLocks noChangeArrowheads="1"/>
            </p:cNvSpPr>
            <p:nvPr/>
          </p:nvSpPr>
          <p:spPr bwMode="auto">
            <a:xfrm>
              <a:off x="2748" y="3293"/>
              <a:ext cx="245"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9" name="Rectangle 48"/>
            <p:cNvSpPr>
              <a:spLocks noChangeArrowheads="1"/>
            </p:cNvSpPr>
            <p:nvPr/>
          </p:nvSpPr>
          <p:spPr bwMode="auto">
            <a:xfrm>
              <a:off x="2961" y="3293"/>
              <a:ext cx="353"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0" name="Rectangle 49"/>
            <p:cNvSpPr>
              <a:spLocks noChangeArrowheads="1"/>
            </p:cNvSpPr>
            <p:nvPr/>
          </p:nvSpPr>
          <p:spPr bwMode="auto">
            <a:xfrm>
              <a:off x="3278" y="3293"/>
              <a:ext cx="325"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Formative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1" name="Rectangle 50"/>
            <p:cNvSpPr>
              <a:spLocks noChangeArrowheads="1"/>
            </p:cNvSpPr>
            <p:nvPr/>
          </p:nvSpPr>
          <p:spPr bwMode="auto">
            <a:xfrm>
              <a:off x="3567" y="3293"/>
              <a:ext cx="4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2" name="Rectangle 51"/>
            <p:cNvSpPr>
              <a:spLocks noChangeArrowheads="1"/>
            </p:cNvSpPr>
            <p:nvPr/>
          </p:nvSpPr>
          <p:spPr bwMode="auto">
            <a:xfrm>
              <a:off x="3584" y="3293"/>
              <a:ext cx="65"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3" name="Rectangle 52"/>
            <p:cNvSpPr>
              <a:spLocks noChangeArrowheads="1"/>
            </p:cNvSpPr>
            <p:nvPr/>
          </p:nvSpPr>
          <p:spPr bwMode="auto">
            <a:xfrm>
              <a:off x="3620" y="3293"/>
              <a:ext cx="4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4" name="Rectangle 53"/>
            <p:cNvSpPr>
              <a:spLocks noChangeArrowheads="1"/>
            </p:cNvSpPr>
            <p:nvPr/>
          </p:nvSpPr>
          <p:spPr bwMode="auto">
            <a:xfrm>
              <a:off x="3638" y="3293"/>
              <a:ext cx="240"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Times New Roman" panose="02020603050405020304" pitchFamily="18" charset="0"/>
                </a:rPr>
                <a:t>HOME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5" name="Rectangle 54"/>
            <p:cNvSpPr>
              <a:spLocks noChangeArrowheads="1"/>
            </p:cNvSpPr>
            <p:nvPr/>
          </p:nvSpPr>
          <p:spPr bwMode="auto">
            <a:xfrm>
              <a:off x="3845" y="3293"/>
              <a:ext cx="26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Times New Roman" panose="02020603050405020304" pitchFamily="18" charset="0"/>
                </a:rPr>
                <a:t> WORK</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6" name="Rectangle 55"/>
            <p:cNvSpPr>
              <a:spLocks noChangeArrowheads="1"/>
            </p:cNvSpPr>
            <p:nvPr/>
          </p:nvSpPr>
          <p:spPr bwMode="auto">
            <a:xfrm>
              <a:off x="4061" y="3293"/>
              <a:ext cx="4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7" name="Rectangle 56"/>
            <p:cNvSpPr>
              <a:spLocks noChangeArrowheads="1"/>
            </p:cNvSpPr>
            <p:nvPr/>
          </p:nvSpPr>
          <p:spPr bwMode="auto">
            <a:xfrm>
              <a:off x="2748" y="3383"/>
              <a:ext cx="4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8" name="Rectangle 57"/>
            <p:cNvSpPr>
              <a:spLocks noChangeArrowheads="1"/>
            </p:cNvSpPr>
            <p:nvPr/>
          </p:nvSpPr>
          <p:spPr bwMode="auto">
            <a:xfrm>
              <a:off x="4846" y="2933"/>
              <a:ext cx="31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9" name="Rectangle 58"/>
            <p:cNvSpPr>
              <a:spLocks noChangeArrowheads="1"/>
            </p:cNvSpPr>
            <p:nvPr/>
          </p:nvSpPr>
          <p:spPr bwMode="auto">
            <a:xfrm>
              <a:off x="5129" y="2933"/>
              <a:ext cx="101"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30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0" name="Rectangle 59"/>
            <p:cNvSpPr>
              <a:spLocks noChangeArrowheads="1"/>
            </p:cNvSpPr>
            <p:nvPr/>
          </p:nvSpPr>
          <p:spPr bwMode="auto">
            <a:xfrm>
              <a:off x="5200" y="2933"/>
              <a:ext cx="8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1" name="Rectangle 60"/>
            <p:cNvSpPr>
              <a:spLocks noChangeArrowheads="1"/>
            </p:cNvSpPr>
            <p:nvPr/>
          </p:nvSpPr>
          <p:spPr bwMode="auto">
            <a:xfrm>
              <a:off x="5258" y="2933"/>
              <a:ext cx="4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2" name="Rectangle 61"/>
            <p:cNvSpPr>
              <a:spLocks noChangeArrowheads="1"/>
            </p:cNvSpPr>
            <p:nvPr/>
          </p:nvSpPr>
          <p:spPr bwMode="auto">
            <a:xfrm>
              <a:off x="4846" y="3023"/>
              <a:ext cx="31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3" name="Rectangle 62"/>
            <p:cNvSpPr>
              <a:spLocks noChangeArrowheads="1"/>
            </p:cNvSpPr>
            <p:nvPr/>
          </p:nvSpPr>
          <p:spPr bwMode="auto">
            <a:xfrm>
              <a:off x="5129" y="3023"/>
              <a:ext cx="16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Times New Roman" panose="02020603050405020304" pitchFamily="18" charset="0"/>
                </a:rPr>
                <a:t>20 %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4" name="Rectangle 63"/>
            <p:cNvSpPr>
              <a:spLocks noChangeArrowheads="1"/>
            </p:cNvSpPr>
            <p:nvPr/>
          </p:nvSpPr>
          <p:spPr bwMode="auto">
            <a:xfrm>
              <a:off x="5258" y="3023"/>
              <a:ext cx="4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5" name="Rectangle 64"/>
            <p:cNvSpPr>
              <a:spLocks noChangeArrowheads="1"/>
            </p:cNvSpPr>
            <p:nvPr/>
          </p:nvSpPr>
          <p:spPr bwMode="auto">
            <a:xfrm>
              <a:off x="4846" y="3113"/>
              <a:ext cx="31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6" name="Rectangle 65"/>
            <p:cNvSpPr>
              <a:spLocks noChangeArrowheads="1"/>
            </p:cNvSpPr>
            <p:nvPr/>
          </p:nvSpPr>
          <p:spPr bwMode="auto">
            <a:xfrm>
              <a:off x="5129" y="3113"/>
              <a:ext cx="65"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7" name="Rectangle 66"/>
            <p:cNvSpPr>
              <a:spLocks noChangeArrowheads="1"/>
            </p:cNvSpPr>
            <p:nvPr/>
          </p:nvSpPr>
          <p:spPr bwMode="auto">
            <a:xfrm>
              <a:off x="5165" y="3113"/>
              <a:ext cx="12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Times New Roman" panose="02020603050405020304" pitchFamily="18" charset="0"/>
                </a:rPr>
                <a:t>0 %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8" name="Rectangle 67"/>
            <p:cNvSpPr>
              <a:spLocks noChangeArrowheads="1"/>
            </p:cNvSpPr>
            <p:nvPr/>
          </p:nvSpPr>
          <p:spPr bwMode="auto">
            <a:xfrm>
              <a:off x="5258" y="3113"/>
              <a:ext cx="4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9" name="Rectangle 68"/>
            <p:cNvSpPr>
              <a:spLocks noChangeArrowheads="1"/>
            </p:cNvSpPr>
            <p:nvPr/>
          </p:nvSpPr>
          <p:spPr bwMode="auto">
            <a:xfrm>
              <a:off x="4846" y="3203"/>
              <a:ext cx="31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0" name="Rectangle 69"/>
            <p:cNvSpPr>
              <a:spLocks noChangeArrowheads="1"/>
            </p:cNvSpPr>
            <p:nvPr/>
          </p:nvSpPr>
          <p:spPr bwMode="auto">
            <a:xfrm>
              <a:off x="5129" y="3203"/>
              <a:ext cx="101"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25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1" name="Rectangle 70"/>
            <p:cNvSpPr>
              <a:spLocks noChangeArrowheads="1"/>
            </p:cNvSpPr>
            <p:nvPr/>
          </p:nvSpPr>
          <p:spPr bwMode="auto">
            <a:xfrm>
              <a:off x="5200" y="3203"/>
              <a:ext cx="8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2" name="Rectangle 71"/>
            <p:cNvSpPr>
              <a:spLocks noChangeArrowheads="1"/>
            </p:cNvSpPr>
            <p:nvPr/>
          </p:nvSpPr>
          <p:spPr bwMode="auto">
            <a:xfrm>
              <a:off x="5258" y="3203"/>
              <a:ext cx="4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3" name="Rectangle 72"/>
            <p:cNvSpPr>
              <a:spLocks noChangeArrowheads="1"/>
            </p:cNvSpPr>
            <p:nvPr/>
          </p:nvSpPr>
          <p:spPr bwMode="auto">
            <a:xfrm>
              <a:off x="4882" y="3293"/>
              <a:ext cx="281"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4" name="Rectangle 73"/>
            <p:cNvSpPr>
              <a:spLocks noChangeArrowheads="1"/>
            </p:cNvSpPr>
            <p:nvPr/>
          </p:nvSpPr>
          <p:spPr bwMode="auto">
            <a:xfrm>
              <a:off x="5129" y="3293"/>
              <a:ext cx="65"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5" name="Rectangle 74"/>
            <p:cNvSpPr>
              <a:spLocks noChangeArrowheads="1"/>
            </p:cNvSpPr>
            <p:nvPr/>
          </p:nvSpPr>
          <p:spPr bwMode="auto">
            <a:xfrm>
              <a:off x="5165" y="3293"/>
              <a:ext cx="8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6" name="Rectangle 75"/>
            <p:cNvSpPr>
              <a:spLocks noChangeArrowheads="1"/>
            </p:cNvSpPr>
            <p:nvPr/>
          </p:nvSpPr>
          <p:spPr bwMode="auto">
            <a:xfrm>
              <a:off x="5223" y="3293"/>
              <a:ext cx="4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7" name="Rectangle 76"/>
            <p:cNvSpPr>
              <a:spLocks noChangeArrowheads="1"/>
            </p:cNvSpPr>
            <p:nvPr/>
          </p:nvSpPr>
          <p:spPr bwMode="auto">
            <a:xfrm>
              <a:off x="2710" y="3472"/>
              <a:ext cx="4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2351214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513</TotalTime>
  <Words>573</Words>
  <Application>Microsoft Office PowerPoint</Application>
  <PresentationFormat>On-screen Show (4:3)</PresentationFormat>
  <Paragraphs>186</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Bell Gothic Std Bold</vt:lpstr>
      <vt:lpstr>BellGothicStd-Bold</vt:lpstr>
      <vt:lpstr>Calibri</vt:lpstr>
      <vt:lpstr>Comic Sans MS</vt:lpstr>
      <vt:lpstr>Covered By Your Grace</vt:lpstr>
      <vt:lpstr>Times New Roman</vt:lpstr>
      <vt:lpstr>Universal College draft_DEMO</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end user</dc:creator>
  <cp:lastModifiedBy>Adam Wiese</cp:lastModifiedBy>
  <cp:revision>56</cp:revision>
  <dcterms:created xsi:type="dcterms:W3CDTF">2013-08-17T01:12:26Z</dcterms:created>
  <dcterms:modified xsi:type="dcterms:W3CDTF">2017-07-27T02:55:40Z</dcterms:modified>
</cp:coreProperties>
</file>